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60" r:id="rId2"/>
    <p:sldId id="337" r:id="rId3"/>
    <p:sldId id="339" r:id="rId4"/>
    <p:sldId id="340" r:id="rId5"/>
    <p:sldId id="329" r:id="rId6"/>
    <p:sldId id="334" r:id="rId7"/>
    <p:sldId id="331" r:id="rId8"/>
    <p:sldId id="345" r:id="rId9"/>
    <p:sldId id="328" r:id="rId10"/>
    <p:sldId id="344" r:id="rId11"/>
    <p:sldId id="332" r:id="rId12"/>
    <p:sldId id="343" r:id="rId13"/>
    <p:sldId id="342" r:id="rId14"/>
  </p:sldIdLst>
  <p:sldSz cx="9144000" cy="6858000" type="screen4x3"/>
  <p:notesSz cx="6669088"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37B7"/>
    <a:srgbClr val="1F9D22"/>
    <a:srgbClr val="A80000"/>
    <a:srgbClr val="24BA28"/>
    <a:srgbClr val="FF9933"/>
    <a:srgbClr val="CC6600"/>
    <a:srgbClr val="1E96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p:scale>
          <a:sx n="68" d="100"/>
          <a:sy n="68" d="100"/>
        </p:scale>
        <p:origin x="-1446" y="-12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oefisrv1\Dokumentumok\Mindenkinek\Min&#337;s&#233;gfejleszt&#233;si%20Iroda\Adatt&#225;bla_2014_12_0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oefisrv1\Dokumentumok\Mindenkinek\Min&#337;s&#233;gfejleszt&#233;si%20Iroda\Adatt&#225;bla_2014_12_0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oefisrv1\Dokumentumok\Mindenkinek\Min&#337;s&#233;gfejleszt&#233;si%20Iroda\Adatt&#225;bla_2014_12_0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oefisrv1\Dokumentumok\Mindenkinek\Min&#337;s&#233;gfejleszt&#233;si%20Iroda\Adatt&#225;bla_2014_12_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hu-HU"/>
  <c:style val="32"/>
  <c:chart>
    <c:plotArea>
      <c:layout/>
      <c:barChart>
        <c:barDir val="bar"/>
        <c:grouping val="clustered"/>
        <c:ser>
          <c:idx val="0"/>
          <c:order val="0"/>
          <c:dLbls>
            <c:showVal val="1"/>
          </c:dLbls>
          <c:cat>
            <c:strRef>
              <c:f>'02'!$C$4:$C$15</c:f>
              <c:strCache>
                <c:ptCount val="12"/>
                <c:pt idx="0">
                  <c:v>bűnmegelőzés</c:v>
                </c:pt>
                <c:pt idx="1">
                  <c:v>lelki egészség</c:v>
                </c:pt>
                <c:pt idx="2">
                  <c:v>csecsemőgondozás</c:v>
                </c:pt>
                <c:pt idx="3">
                  <c:v>biztonságos szerelem</c:v>
                </c:pt>
                <c:pt idx="4">
                  <c:v>Balesetmegelőzés, elsősegély</c:v>
                </c:pt>
                <c:pt idx="5">
                  <c:v>személyi higiéne</c:v>
                </c:pt>
                <c:pt idx="6">
                  <c:v>szenvedélybetegségek megelőzése</c:v>
                </c:pt>
                <c:pt idx="7">
                  <c:v>kortárssegítés</c:v>
                </c:pt>
                <c:pt idx="8">
                  <c:v>táplálkozás</c:v>
                </c:pt>
                <c:pt idx="9">
                  <c:v>iskolai erőszak megelőzése + bántalmazás</c:v>
                </c:pt>
                <c:pt idx="10">
                  <c:v>komplex</c:v>
                </c:pt>
                <c:pt idx="11">
                  <c:v>drogmegelőzés</c:v>
                </c:pt>
              </c:strCache>
            </c:strRef>
          </c:cat>
          <c:val>
            <c:numRef>
              <c:f>'02'!$D$4:$D$15</c:f>
              <c:numCache>
                <c:formatCode>General</c:formatCode>
                <c:ptCount val="12"/>
                <c:pt idx="0">
                  <c:v>1</c:v>
                </c:pt>
                <c:pt idx="1">
                  <c:v>3</c:v>
                </c:pt>
                <c:pt idx="2">
                  <c:v>5</c:v>
                </c:pt>
                <c:pt idx="3">
                  <c:v>6</c:v>
                </c:pt>
                <c:pt idx="4">
                  <c:v>6</c:v>
                </c:pt>
                <c:pt idx="5">
                  <c:v>7</c:v>
                </c:pt>
                <c:pt idx="6">
                  <c:v>8</c:v>
                </c:pt>
                <c:pt idx="7">
                  <c:v>8</c:v>
                </c:pt>
                <c:pt idx="8">
                  <c:v>9</c:v>
                </c:pt>
                <c:pt idx="9">
                  <c:v>9</c:v>
                </c:pt>
                <c:pt idx="10">
                  <c:v>16</c:v>
                </c:pt>
                <c:pt idx="11">
                  <c:v>95</c:v>
                </c:pt>
              </c:numCache>
            </c:numRef>
          </c:val>
        </c:ser>
        <c:axId val="76056832"/>
        <c:axId val="76754944"/>
      </c:barChart>
      <c:catAx>
        <c:axId val="76056832"/>
        <c:scaling>
          <c:orientation val="minMax"/>
        </c:scaling>
        <c:axPos val="l"/>
        <c:tickLblPos val="nextTo"/>
        <c:txPr>
          <a:bodyPr/>
          <a:lstStyle/>
          <a:p>
            <a:pPr>
              <a:defRPr sz="1400"/>
            </a:pPr>
            <a:endParaRPr lang="hu-HU"/>
          </a:p>
        </c:txPr>
        <c:crossAx val="76754944"/>
        <c:crosses val="autoZero"/>
        <c:auto val="1"/>
        <c:lblAlgn val="ctr"/>
        <c:lblOffset val="100"/>
      </c:catAx>
      <c:valAx>
        <c:axId val="76754944"/>
        <c:scaling>
          <c:orientation val="minMax"/>
        </c:scaling>
        <c:delete val="1"/>
        <c:axPos val="b"/>
        <c:numFmt formatCode="General" sourceLinked="1"/>
        <c:tickLblPos val="none"/>
        <c:crossAx val="76056832"/>
        <c:crosses val="autoZero"/>
        <c:crossBetween val="between"/>
      </c:valAx>
    </c:plotArea>
    <c:plotVisOnly val="1"/>
  </c:chart>
  <c:spPr>
    <a:ln>
      <a:solidFill>
        <a:schemeClr val="tx2"/>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hu-HU"/>
  <c:chart>
    <c:title>
      <c:tx>
        <c:rich>
          <a:bodyPr/>
          <a:lstStyle/>
          <a:p>
            <a:pPr>
              <a:defRPr/>
            </a:pPr>
            <a:r>
              <a:rPr lang="hu-HU"/>
              <a:t>Benyújtott kérelmek tartalmi struktúrája</a:t>
            </a:r>
          </a:p>
        </c:rich>
      </c:tx>
      <c:layout/>
    </c:title>
    <c:plotArea>
      <c:layout>
        <c:manualLayout>
          <c:layoutTarget val="inner"/>
          <c:xMode val="edge"/>
          <c:yMode val="edge"/>
          <c:x val="8.4865485564304649E-2"/>
          <c:y val="0.23397710702828814"/>
          <c:w val="0.38860258092738476"/>
          <c:h val="0.64767096821230674"/>
        </c:manualLayout>
      </c:layout>
      <c:pieChart>
        <c:varyColors val="1"/>
        <c:ser>
          <c:idx val="0"/>
          <c:order val="0"/>
          <c:dPt>
            <c:idx val="0"/>
            <c:explosion val="33"/>
          </c:dPt>
          <c:dPt>
            <c:idx val="1"/>
            <c:explosion val="3"/>
          </c:dPt>
          <c:dLbls>
            <c:dLbl>
              <c:idx val="0"/>
              <c:layout>
                <c:manualLayout>
                  <c:x val="-0.1342221391596792"/>
                  <c:y val="-0.14026605068572642"/>
                </c:manualLayout>
              </c:layout>
              <c:showPercent val="1"/>
            </c:dLbl>
            <c:dLbl>
              <c:idx val="1"/>
              <c:layout>
                <c:manualLayout>
                  <c:x val="0.13438188976377952"/>
                  <c:y val="7.8733960338291151E-2"/>
                </c:manualLayout>
              </c:layout>
              <c:showPercent val="1"/>
            </c:dLbl>
            <c:showPercent val="1"/>
          </c:dLbls>
          <c:cat>
            <c:strRef>
              <c:f>'02'!$K$5:$K$6</c:f>
              <c:strCache>
                <c:ptCount val="2"/>
                <c:pt idx="0">
                  <c:v>drogprevenció, kortárssegítés, szenvedélybetegségek megelőzése</c:v>
                </c:pt>
                <c:pt idx="1">
                  <c:v>egyéb</c:v>
                </c:pt>
              </c:strCache>
            </c:strRef>
          </c:cat>
          <c:val>
            <c:numRef>
              <c:f>'02'!$L$5:$L$6</c:f>
              <c:numCache>
                <c:formatCode>General</c:formatCode>
                <c:ptCount val="2"/>
                <c:pt idx="0">
                  <c:v>111</c:v>
                </c:pt>
                <c:pt idx="1">
                  <c:v>62</c:v>
                </c:pt>
              </c:numCache>
            </c:numRef>
          </c:val>
        </c:ser>
        <c:dLbls>
          <c:showPercent val="1"/>
        </c:dLbls>
        <c:firstSliceAng val="0"/>
      </c:pieChart>
    </c:plotArea>
    <c:legend>
      <c:legendPos val="r"/>
      <c:layout>
        <c:manualLayout>
          <c:xMode val="edge"/>
          <c:yMode val="edge"/>
          <c:x val="0.59145523378758291"/>
          <c:y val="0.27307961152464577"/>
          <c:w val="0.40854476621241742"/>
          <c:h val="0.62284746139317959"/>
        </c:manualLayout>
      </c:layout>
    </c:legend>
    <c:plotVisOnly val="1"/>
  </c:chart>
  <c:spPr>
    <a:solidFill>
      <a:schemeClr val="lt1"/>
    </a:solidFill>
    <a:ln w="11429" cap="flat" cmpd="sng" algn="ctr">
      <a:solidFill>
        <a:schemeClr val="accent4"/>
      </a:solidFill>
      <a:prstDash val="sysDash"/>
    </a:ln>
    <a:effectLst/>
  </c:spPr>
  <c:txPr>
    <a:bodyPr/>
    <a:lstStyle/>
    <a:p>
      <a:pPr>
        <a:defRPr>
          <a:solidFill>
            <a:schemeClr val="dk1"/>
          </a:solidFill>
          <a:latin typeface="+mn-lt"/>
          <a:ea typeface="+mn-ea"/>
          <a:cs typeface="+mn-cs"/>
        </a:defRPr>
      </a:pPr>
      <a:endParaRPr lang="hu-H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hu-HU"/>
  <c:chart>
    <c:view3D>
      <c:rotX val="75"/>
      <c:perspective val="30"/>
    </c:view3D>
    <c:plotArea>
      <c:layout/>
      <c:pie3DChart>
        <c:varyColors val="1"/>
        <c:ser>
          <c:idx val="0"/>
          <c:order val="0"/>
          <c:dLbls>
            <c:dLbl>
              <c:idx val="0"/>
              <c:layout>
                <c:manualLayout>
                  <c:x val="-1.0155054456378102E-2"/>
                  <c:y val="4.2766404199475132E-2"/>
                </c:manualLayout>
              </c:layout>
              <c:tx>
                <c:rich>
                  <a:bodyPr/>
                  <a:lstStyle/>
                  <a:p>
                    <a:pPr>
                      <a:defRPr sz="1400" b="0"/>
                    </a:pPr>
                    <a:r>
                      <a:rPr lang="en-US" sz="1400" b="0"/>
                      <a:t>Formai elutasítás
12%</a:t>
                    </a:r>
                  </a:p>
                </c:rich>
              </c:tx>
              <c:spPr/>
              <c:dLblPos val="bestFit"/>
              <c:showCatName val="1"/>
              <c:showPercent val="1"/>
            </c:dLbl>
            <c:dLbl>
              <c:idx val="1"/>
              <c:layout>
                <c:manualLayout>
                  <c:x val="-0.13406010038759508"/>
                  <c:y val="7.0611548556430398E-2"/>
                </c:manualLayout>
              </c:layout>
              <c:spPr/>
              <c:txPr>
                <a:bodyPr/>
                <a:lstStyle/>
                <a:p>
                  <a:pPr>
                    <a:defRPr sz="1400" b="0"/>
                  </a:pPr>
                  <a:endParaRPr lang="hu-HU"/>
                </a:p>
              </c:txPr>
              <c:dLblPos val="bestFit"/>
              <c:showCatName val="1"/>
              <c:showPercent val="1"/>
            </c:dLbl>
            <c:dLbl>
              <c:idx val="2"/>
              <c:layout>
                <c:manualLayout>
                  <c:x val="0.18838616827171697"/>
                  <c:y val="-0.25799403557527445"/>
                </c:manualLayout>
              </c:layout>
              <c:spPr/>
              <c:txPr>
                <a:bodyPr/>
                <a:lstStyle/>
                <a:p>
                  <a:pPr>
                    <a:defRPr sz="1400" b="0"/>
                  </a:pPr>
                  <a:endParaRPr lang="hu-HU"/>
                </a:p>
              </c:txPr>
              <c:dLblPos val="bestFit"/>
              <c:showCatName val="1"/>
              <c:showPercent val="1"/>
            </c:dLbl>
            <c:dLbl>
              <c:idx val="3"/>
              <c:spPr/>
              <c:txPr>
                <a:bodyPr/>
                <a:lstStyle/>
                <a:p>
                  <a:pPr>
                    <a:defRPr sz="1400"/>
                  </a:pPr>
                  <a:endParaRPr lang="hu-HU"/>
                </a:p>
              </c:txPr>
            </c:dLbl>
            <c:dLbl>
              <c:idx val="4"/>
              <c:layout>
                <c:manualLayout>
                  <c:x val="-0.19162704524497068"/>
                  <c:y val="4.5212598425196891E-2"/>
                </c:manualLayout>
              </c:layout>
              <c:spPr/>
              <c:txPr>
                <a:bodyPr/>
                <a:lstStyle/>
                <a:p>
                  <a:pPr>
                    <a:defRPr sz="1400"/>
                  </a:pPr>
                  <a:endParaRPr lang="hu-HU"/>
                </a:p>
              </c:txPr>
              <c:dLblPos val="bestFit"/>
              <c:showCatName val="1"/>
              <c:showPercent val="1"/>
            </c:dLbl>
            <c:dLblPos val="bestFit"/>
            <c:showCatName val="1"/>
            <c:showPercent val="1"/>
          </c:dLbls>
          <c:cat>
            <c:strRef>
              <c:f>'01'!$B$5:$B$9</c:f>
              <c:strCache>
                <c:ptCount val="5"/>
                <c:pt idx="0">
                  <c:v>Formai elutasítás</c:v>
                </c:pt>
                <c:pt idx="1">
                  <c:v>Támogatott</c:v>
                </c:pt>
                <c:pt idx="2">
                  <c:v>Nem kapott támogatást</c:v>
                </c:pt>
                <c:pt idx="3">
                  <c:v>folyamatban van</c:v>
                </c:pt>
                <c:pt idx="4">
                  <c:v>Nem tartozik a szakmai ajánlásra kötelezettek körébe</c:v>
                </c:pt>
              </c:strCache>
            </c:strRef>
          </c:cat>
          <c:val>
            <c:numRef>
              <c:f>'01'!$C$5:$C$9</c:f>
              <c:numCache>
                <c:formatCode>General</c:formatCode>
                <c:ptCount val="5"/>
                <c:pt idx="0">
                  <c:v>21</c:v>
                </c:pt>
                <c:pt idx="1">
                  <c:v>27</c:v>
                </c:pt>
                <c:pt idx="2">
                  <c:v>118</c:v>
                </c:pt>
                <c:pt idx="3">
                  <c:v>4</c:v>
                </c:pt>
                <c:pt idx="4">
                  <c:v>3</c:v>
                </c:pt>
              </c:numCache>
            </c:numRef>
          </c:val>
        </c:ser>
      </c:pie3DChart>
    </c:plotArea>
    <c:plotVisOnly val="1"/>
  </c:chart>
  <c:spPr>
    <a:solidFill>
      <a:schemeClr val="lt1"/>
    </a:solidFill>
    <a:ln w="3175" cap="flat" cmpd="sng" algn="ctr">
      <a:solidFill>
        <a:schemeClr val="accent2"/>
      </a:solidFill>
      <a:prstDash val="solid"/>
    </a:ln>
    <a:effectLst/>
  </c:spPr>
  <c:txPr>
    <a:bodyPr/>
    <a:lstStyle/>
    <a:p>
      <a:pPr>
        <a:defRPr>
          <a:solidFill>
            <a:schemeClr val="dk1"/>
          </a:solidFill>
          <a:latin typeface="+mn-lt"/>
          <a:ea typeface="+mn-ea"/>
          <a:cs typeface="+mn-cs"/>
        </a:defRPr>
      </a:pPr>
      <a:endParaRPr lang="hu-H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hu-HU"/>
  <c:chart>
    <c:autoTitleDeleted val="1"/>
    <c:plotArea>
      <c:layout/>
      <c:pieChart>
        <c:varyColors val="1"/>
        <c:ser>
          <c:idx val="0"/>
          <c:order val="0"/>
          <c:explosion val="25"/>
          <c:dLbls>
            <c:dLbl>
              <c:idx val="0"/>
              <c:layout>
                <c:manualLayout>
                  <c:x val="5.3276405866408159E-2"/>
                  <c:y val="3.00131995915798E-2"/>
                </c:manualLayout>
              </c:layout>
              <c:spPr/>
              <c:txPr>
                <a:bodyPr/>
                <a:lstStyle/>
                <a:p>
                  <a:pPr>
                    <a:defRPr sz="1400"/>
                  </a:pPr>
                  <a:endParaRPr lang="hu-HU"/>
                </a:p>
              </c:txPr>
              <c:showCatName val="1"/>
              <c:showPercent val="1"/>
            </c:dLbl>
            <c:dLbl>
              <c:idx val="1"/>
              <c:spPr/>
              <c:txPr>
                <a:bodyPr/>
                <a:lstStyle/>
                <a:p>
                  <a:pPr>
                    <a:defRPr sz="1400"/>
                  </a:pPr>
                  <a:endParaRPr lang="hu-HU"/>
                </a:p>
              </c:txPr>
            </c:dLbl>
            <c:dLbl>
              <c:idx val="2"/>
              <c:layout>
                <c:manualLayout>
                  <c:x val="1.1743410024254925E-2"/>
                  <c:y val="-0.20934292133325572"/>
                </c:manualLayout>
              </c:layout>
              <c:spPr/>
              <c:txPr>
                <a:bodyPr/>
                <a:lstStyle/>
                <a:p>
                  <a:pPr>
                    <a:defRPr sz="1400"/>
                  </a:pPr>
                  <a:endParaRPr lang="hu-HU"/>
                </a:p>
              </c:txPr>
              <c:showCatName val="1"/>
              <c:showPercent val="1"/>
            </c:dLbl>
            <c:dLbl>
              <c:idx val="3"/>
              <c:spPr/>
              <c:txPr>
                <a:bodyPr/>
                <a:lstStyle/>
                <a:p>
                  <a:pPr>
                    <a:defRPr sz="1400"/>
                  </a:pPr>
                  <a:endParaRPr lang="hu-HU"/>
                </a:p>
              </c:txPr>
            </c:dLbl>
            <c:dLbl>
              <c:idx val="4"/>
              <c:spPr/>
              <c:txPr>
                <a:bodyPr/>
                <a:lstStyle/>
                <a:p>
                  <a:pPr>
                    <a:defRPr sz="1400"/>
                  </a:pPr>
                  <a:endParaRPr lang="hu-HU"/>
                </a:p>
              </c:txPr>
            </c:dLbl>
            <c:dLbl>
              <c:idx val="5"/>
              <c:spPr/>
              <c:txPr>
                <a:bodyPr/>
                <a:lstStyle/>
                <a:p>
                  <a:pPr>
                    <a:defRPr sz="1400"/>
                  </a:pPr>
                  <a:endParaRPr lang="hu-HU"/>
                </a:p>
              </c:txPr>
            </c:dLbl>
            <c:txPr>
              <a:bodyPr/>
              <a:lstStyle/>
              <a:p>
                <a:pPr>
                  <a:defRPr sz="1100"/>
                </a:pPr>
                <a:endParaRPr lang="hu-HU"/>
              </a:p>
            </c:txPr>
            <c:showCatName val="1"/>
            <c:showPercent val="1"/>
            <c:showLeaderLines val="1"/>
          </c:dLbls>
          <c:cat>
            <c:strRef>
              <c:f>'04'!$G$4:$G$9</c:f>
              <c:strCache>
                <c:ptCount val="6"/>
                <c:pt idx="0">
                  <c:v>balesetmegelőzés</c:v>
                </c:pt>
                <c:pt idx="1">
                  <c:v>csecsemő gondozás</c:v>
                </c:pt>
                <c:pt idx="2">
                  <c:v>drog, kortárs, komplex</c:v>
                </c:pt>
                <c:pt idx="3">
                  <c:v>elsősegély</c:v>
                </c:pt>
                <c:pt idx="4">
                  <c:v>táplálkozás</c:v>
                </c:pt>
                <c:pt idx="5">
                  <c:v>tisztaság</c:v>
                </c:pt>
              </c:strCache>
            </c:strRef>
          </c:cat>
          <c:val>
            <c:numRef>
              <c:f>'04'!$H$4:$H$9</c:f>
              <c:numCache>
                <c:formatCode>General</c:formatCode>
                <c:ptCount val="6"/>
                <c:pt idx="0">
                  <c:v>2</c:v>
                </c:pt>
                <c:pt idx="1">
                  <c:v>5</c:v>
                </c:pt>
                <c:pt idx="2">
                  <c:v>13</c:v>
                </c:pt>
                <c:pt idx="3">
                  <c:v>1</c:v>
                </c:pt>
                <c:pt idx="4">
                  <c:v>1</c:v>
                </c:pt>
                <c:pt idx="5">
                  <c:v>5</c:v>
                </c:pt>
              </c:numCache>
            </c:numRef>
          </c:val>
        </c:ser>
        <c:dLbls>
          <c:showCatName val="1"/>
          <c:showPercent val="1"/>
        </c:dLbls>
        <c:firstSliceAng val="0"/>
      </c:pieChart>
    </c:plotArea>
    <c:plotVisOnly val="1"/>
  </c:chart>
  <c:spPr>
    <a:solidFill>
      <a:schemeClr val="lt1"/>
    </a:solidFill>
    <a:ln w="25400" cap="flat" cmpd="sng" algn="ctr">
      <a:solidFill>
        <a:schemeClr val="accent3"/>
      </a:solidFill>
      <a:prstDash val="solid"/>
    </a:ln>
    <a:effectLst/>
  </c:spPr>
  <c:txPr>
    <a:bodyPr/>
    <a:lstStyle/>
    <a:p>
      <a:pPr>
        <a:defRPr>
          <a:solidFill>
            <a:schemeClr val="dk1"/>
          </a:solidFill>
          <a:latin typeface="+mn-lt"/>
          <a:ea typeface="+mn-ea"/>
          <a:cs typeface="+mn-cs"/>
        </a:defRPr>
      </a:pPr>
      <a:endParaRPr lang="hu-HU"/>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A71F6637-35E9-4A7F-A5D0-33FB18761656}" type="datetimeFigureOut">
              <a:rPr lang="hu-HU" smtClean="0"/>
              <a:pPr/>
              <a:t>2014.12.17.</a:t>
            </a:fld>
            <a:endParaRPr lang="hu-HU"/>
          </a:p>
        </p:txBody>
      </p:sp>
      <p:sp>
        <p:nvSpPr>
          <p:cNvPr id="4" name="Diakép helye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C9BECA4B-B9A8-474D-BB0B-367113C97CBA}" type="slidenum">
              <a:rPr lang="hu-HU" smtClean="0"/>
              <a:pPr/>
              <a:t>‹#›</a:t>
            </a:fld>
            <a:endParaRPr lang="hu-H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Ref idx="1001">
        <a:schemeClr val="bg2"/>
      </p:bgRef>
    </p:bg>
    <p:spTree>
      <p:nvGrpSpPr>
        <p:cNvPr id="1" name=""/>
        <p:cNvGrpSpPr/>
        <p:nvPr/>
      </p:nvGrpSpPr>
      <p:grpSpPr>
        <a:xfrm>
          <a:off x="0" y="0"/>
          <a:ext cx="0" cy="0"/>
          <a:chOff x="0" y="0"/>
          <a:chExt cx="0" cy="0"/>
        </a:xfrm>
      </p:grpSpPr>
      <p:sp>
        <p:nvSpPr>
          <p:cNvPr id="15" name="Téglalap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Téglalap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Téglalap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Téglalap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Alcím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28" name="Dátum helye 27"/>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17" name="Élőláb helye 16"/>
          <p:cNvSpPr>
            <a:spLocks noGrp="1"/>
          </p:cNvSpPr>
          <p:nvPr>
            <p:ph type="ftr" sz="quarter" idx="11"/>
          </p:nvPr>
        </p:nvSpPr>
        <p:spPr/>
        <p:txBody>
          <a:bodyPr/>
          <a:lstStyle/>
          <a:p>
            <a:endParaRPr lang="hu-HU"/>
          </a:p>
        </p:txBody>
      </p:sp>
      <p:sp>
        <p:nvSpPr>
          <p:cNvPr id="7" name="Egyenes összekötő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Téglalap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zis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zis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Dia számának hely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B48ED0B-072D-47A0-878C-DB4619351F3F}" type="slidenum">
              <a:rPr lang="hu-HU" smtClean="0"/>
              <a:pPr/>
              <a:t>‹#›</a:t>
            </a:fld>
            <a:endParaRPr lang="hu-HU"/>
          </a:p>
        </p:txBody>
      </p:sp>
      <p:sp>
        <p:nvSpPr>
          <p:cNvPr id="8" name="Cím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bg>
      <p:bgRef idx="1001">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5B48ED0B-072D-47A0-878C-DB4619351F3F}" type="slidenum">
              <a:rPr lang="hu-HU" smtClean="0"/>
              <a:pPr/>
              <a:t>‹#›</a:t>
            </a:fld>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bg>
      <p:bgRef idx="1001">
        <a:schemeClr val="bg2"/>
      </p:bgRef>
    </p:bg>
    <p:spTree>
      <p:nvGrpSpPr>
        <p:cNvPr id="1" name=""/>
        <p:cNvGrpSpPr/>
        <p:nvPr/>
      </p:nvGrpSpPr>
      <p:grpSpPr>
        <a:xfrm>
          <a:off x="0" y="0"/>
          <a:ext cx="0" cy="0"/>
          <a:chOff x="0" y="0"/>
          <a:chExt cx="0" cy="0"/>
        </a:xfrm>
      </p:grpSpPr>
      <p:sp>
        <p:nvSpPr>
          <p:cNvPr id="7" name="Téglalap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Téglalap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Téglalap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Téglalap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Téglalap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Téglalap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gyenes összekötő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zis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zis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Dia számának helye 5"/>
          <p:cNvSpPr>
            <a:spLocks noGrp="1"/>
          </p:cNvSpPr>
          <p:nvPr>
            <p:ph type="sldNum" sz="quarter" idx="12"/>
          </p:nvPr>
        </p:nvSpPr>
        <p:spPr>
          <a:xfrm>
            <a:off x="6915912" y="3009901"/>
            <a:ext cx="457200" cy="441325"/>
          </a:xfrm>
        </p:spPr>
        <p:txBody>
          <a:bodyPr/>
          <a:lstStyle/>
          <a:p>
            <a:fld id="{5B48ED0B-072D-47A0-878C-DB4619351F3F}" type="slidenum">
              <a:rPr lang="hu-HU" smtClean="0"/>
              <a:pPr/>
              <a:t>‹#›</a:t>
            </a:fld>
            <a:endParaRPr lang="hu-HU"/>
          </a:p>
        </p:txBody>
      </p:sp>
      <p:sp>
        <p:nvSpPr>
          <p:cNvPr id="3" name="Függőleges szöveg helye 2"/>
          <p:cNvSpPr>
            <a:spLocks noGrp="1"/>
          </p:cNvSpPr>
          <p:nvPr>
            <p:ph type="body" orient="vert" idx="1"/>
          </p:nvPr>
        </p:nvSpPr>
        <p:spPr>
          <a:xfrm>
            <a:off x="304800" y="304800"/>
            <a:ext cx="6553200" cy="5821366"/>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5" name="Élőláb helye 4"/>
          <p:cNvSpPr>
            <a:spLocks noGrp="1"/>
          </p:cNvSpPr>
          <p:nvPr>
            <p:ph type="ftr" sz="quarter" idx="11"/>
          </p:nvPr>
        </p:nvSpPr>
        <p:spPr/>
        <p:txBody>
          <a:bodyPr/>
          <a:lstStyle/>
          <a:p>
            <a:endParaRPr lang="hu-HU"/>
          </a:p>
        </p:txBody>
      </p:sp>
      <p:sp>
        <p:nvSpPr>
          <p:cNvPr id="2" name="Függőleges cím 1"/>
          <p:cNvSpPr>
            <a:spLocks noGrp="1"/>
          </p:cNvSpPr>
          <p:nvPr>
            <p:ph type="title" orient="vert"/>
          </p:nvPr>
        </p:nvSpPr>
        <p:spPr>
          <a:xfrm>
            <a:off x="7391400" y="304801"/>
            <a:ext cx="1447800" cy="5851525"/>
          </a:xfrm>
        </p:spPr>
        <p:txBody>
          <a:bodyPr vert="eaVert"/>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bg>
      <p:bgRef idx="1001">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solidFill>
                  <a:schemeClr val="accent3">
                    <a:shade val="75000"/>
                  </a:schemeClr>
                </a:solidFill>
              </a:defRPr>
            </a:lvl1pPr>
          </a:lstStyle>
          <a:p>
            <a:r>
              <a:rPr kumimoji="0" lang="hu-HU" smtClean="0"/>
              <a:t>Mintacím szerkesztése</a:t>
            </a:r>
            <a:endParaRPr kumimoji="0" lang="en-US"/>
          </a:p>
        </p:txBody>
      </p:sp>
      <p:sp>
        <p:nvSpPr>
          <p:cNvPr id="4" name="Dátum helye 3"/>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a:xfrm>
            <a:off x="4361688" y="1026372"/>
            <a:ext cx="457200" cy="441325"/>
          </a:xfrm>
        </p:spPr>
        <p:txBody>
          <a:bodyPr/>
          <a:lstStyle/>
          <a:p>
            <a:fld id="{5B48ED0B-072D-47A0-878C-DB4619351F3F}" type="slidenum">
              <a:rPr lang="hu-HU" smtClean="0"/>
              <a:pPr/>
              <a:t>‹#›</a:t>
            </a:fld>
            <a:endParaRPr lang="hu-HU"/>
          </a:p>
        </p:txBody>
      </p:sp>
      <p:sp>
        <p:nvSpPr>
          <p:cNvPr id="8" name="Tartalom helye 7"/>
          <p:cNvSpPr>
            <a:spLocks noGrp="1"/>
          </p:cNvSpPr>
          <p:nvPr>
            <p:ph sz="quarter" idx="1"/>
          </p:nvPr>
        </p:nvSpPr>
        <p:spPr>
          <a:xfrm>
            <a:off x="301752" y="1527048"/>
            <a:ext cx="8503920" cy="45720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1"/>
      </p:bgRef>
    </p:bg>
    <p:spTree>
      <p:nvGrpSpPr>
        <p:cNvPr id="1" name=""/>
        <p:cNvGrpSpPr/>
        <p:nvPr/>
      </p:nvGrpSpPr>
      <p:grpSpPr>
        <a:xfrm>
          <a:off x="0" y="0"/>
          <a:ext cx="0" cy="0"/>
          <a:chOff x="0" y="0"/>
          <a:chExt cx="0" cy="0"/>
        </a:xfrm>
      </p:grpSpPr>
      <p:sp>
        <p:nvSpPr>
          <p:cNvPr id="17" name="Téglalap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Téglalap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Téglalap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Téglalap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Téglalap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zöveg hely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13" name="Téglalap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Téglalap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Élőláb helye 4"/>
          <p:cNvSpPr>
            <a:spLocks noGrp="1"/>
          </p:cNvSpPr>
          <p:nvPr>
            <p:ph type="ftr" sz="quarter" idx="11"/>
          </p:nvPr>
        </p:nvSpPr>
        <p:spPr/>
        <p:txBody>
          <a:bodyPr/>
          <a:lstStyle/>
          <a:p>
            <a:endParaRPr lang="hu-HU"/>
          </a:p>
        </p:txBody>
      </p:sp>
      <p:sp>
        <p:nvSpPr>
          <p:cNvPr id="4" name="Dátum helye 3"/>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8" name="Egyenes összekötő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zis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zis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Dia számának hely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B48ED0B-072D-47A0-878C-DB4619351F3F}" type="slidenum">
              <a:rPr lang="hu-HU" smtClean="0"/>
              <a:pPr/>
              <a:t>‹#›</a:t>
            </a:fld>
            <a:endParaRPr lang="hu-HU"/>
          </a:p>
        </p:txBody>
      </p:sp>
      <p:sp>
        <p:nvSpPr>
          <p:cNvPr id="2" name="Cím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bg>
      <p:bgRef idx="1001">
        <a:schemeClr val="bg2"/>
      </p:bgRef>
    </p:bg>
    <p:spTree>
      <p:nvGrpSpPr>
        <p:cNvPr id="1" name=""/>
        <p:cNvGrpSpPr/>
        <p:nvPr/>
      </p:nvGrpSpPr>
      <p:grpSpPr>
        <a:xfrm>
          <a:off x="0" y="0"/>
          <a:ext cx="0" cy="0"/>
          <a:chOff x="0" y="0"/>
          <a:chExt cx="0" cy="0"/>
        </a:xfrm>
      </p:grpSpPr>
      <p:sp>
        <p:nvSpPr>
          <p:cNvPr id="2" name="Cím 1"/>
          <p:cNvSpPr>
            <a:spLocks noGrp="1"/>
          </p:cNvSpPr>
          <p:nvPr>
            <p:ph type="title"/>
          </p:nvPr>
        </p:nvSpPr>
        <p:spPr>
          <a:xfrm>
            <a:off x="301752" y="228600"/>
            <a:ext cx="8534400" cy="758952"/>
          </a:xfrm>
        </p:spPr>
        <p:txBody>
          <a:bodyPr/>
          <a:lstStyle/>
          <a:p>
            <a:r>
              <a:rPr kumimoji="0" lang="hu-HU" smtClean="0"/>
              <a:t>Mintacím szerkesztése</a:t>
            </a:r>
            <a:endParaRPr kumimoji="0" lang="en-US"/>
          </a:p>
        </p:txBody>
      </p:sp>
      <p:sp>
        <p:nvSpPr>
          <p:cNvPr id="5" name="Dátum helye 4"/>
          <p:cNvSpPr>
            <a:spLocks noGrp="1"/>
          </p:cNvSpPr>
          <p:nvPr>
            <p:ph type="dt" sz="half" idx="10"/>
          </p:nvPr>
        </p:nvSpPr>
        <p:spPr>
          <a:xfrm>
            <a:off x="5791200" y="6409944"/>
            <a:ext cx="3044952" cy="365760"/>
          </a:xfrm>
        </p:spPr>
        <p:txBody>
          <a:bodyPr/>
          <a:lstStyle/>
          <a:p>
            <a:fld id="{8E98C262-B528-40F4-91B9-4BDC6457D15E}" type="datetimeFigureOut">
              <a:rPr lang="hu-HU" smtClean="0"/>
              <a:pPr/>
              <a:t>2014.12.17.</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5B48ED0B-072D-47A0-878C-DB4619351F3F}" type="slidenum">
              <a:rPr lang="hu-HU" smtClean="0"/>
              <a:pPr/>
              <a:t>‹#›</a:t>
            </a:fld>
            <a:endParaRPr lang="hu-HU"/>
          </a:p>
        </p:txBody>
      </p:sp>
      <p:sp>
        <p:nvSpPr>
          <p:cNvPr id="8" name="Egyenes összekötő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Tartalom helye 9"/>
          <p:cNvSpPr>
            <a:spLocks noGrp="1"/>
          </p:cNvSpPr>
          <p:nvPr>
            <p:ph sz="half" idx="1"/>
          </p:nvPr>
        </p:nvSpPr>
        <p:spPr>
          <a:xfrm>
            <a:off x="301752" y="1371600"/>
            <a:ext cx="4038600" cy="4681728"/>
          </a:xfrm>
        </p:spPr>
        <p:txBody>
          <a:bodyPr/>
          <a:lstStyle>
            <a:lvl1pPr>
              <a:defRPr sz="2500"/>
            </a:lvl1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12" name="Tartalom helye 11"/>
          <p:cNvSpPr>
            <a:spLocks noGrp="1"/>
          </p:cNvSpPr>
          <p:nvPr>
            <p:ph sz="half" idx="2"/>
          </p:nvPr>
        </p:nvSpPr>
        <p:spPr>
          <a:xfrm>
            <a:off x="4800600" y="1371600"/>
            <a:ext cx="4038600" cy="4681728"/>
          </a:xfrm>
        </p:spPr>
        <p:txBody>
          <a:bodyPr/>
          <a:lstStyle>
            <a:lvl1pPr>
              <a:defRPr sz="2500"/>
            </a:lvl1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Összehasonlítás">
    <p:bg>
      <p:bgRef idx="1001">
        <a:schemeClr val="bg2"/>
      </p:bgRef>
    </p:bg>
    <p:spTree>
      <p:nvGrpSpPr>
        <p:cNvPr id="1" name=""/>
        <p:cNvGrpSpPr/>
        <p:nvPr/>
      </p:nvGrpSpPr>
      <p:grpSpPr>
        <a:xfrm>
          <a:off x="0" y="0"/>
          <a:ext cx="0" cy="0"/>
          <a:chOff x="0" y="0"/>
          <a:chExt cx="0" cy="0"/>
        </a:xfrm>
      </p:grpSpPr>
      <p:sp>
        <p:nvSpPr>
          <p:cNvPr id="10" name="Egyenes összekötő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Téglalap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Téglalap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Téglalap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Téglalap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Téglalap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églalap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zöveg hely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7" name="Dátum helye 6"/>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8" name="Élőláb helye 7"/>
          <p:cNvSpPr>
            <a:spLocks noGrp="1"/>
          </p:cNvSpPr>
          <p:nvPr>
            <p:ph type="ftr" sz="quarter" idx="11"/>
          </p:nvPr>
        </p:nvSpPr>
        <p:spPr>
          <a:xfrm>
            <a:off x="304800" y="6409944"/>
            <a:ext cx="3581400" cy="365760"/>
          </a:xfrm>
        </p:spPr>
        <p:txBody>
          <a:bodyPr/>
          <a:lstStyle/>
          <a:p>
            <a:endParaRPr lang="hu-HU"/>
          </a:p>
        </p:txBody>
      </p:sp>
      <p:sp>
        <p:nvSpPr>
          <p:cNvPr id="15" name="Egyenes összekötő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Tartalom helye 23"/>
          <p:cNvSpPr>
            <a:spLocks noGrp="1"/>
          </p:cNvSpPr>
          <p:nvPr>
            <p:ph sz="quarter" idx="2"/>
          </p:nvPr>
        </p:nvSpPr>
        <p:spPr>
          <a:xfrm>
            <a:off x="301752" y="2471383"/>
            <a:ext cx="4041648" cy="3818404"/>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26" name="Tartalom helye 25"/>
          <p:cNvSpPr>
            <a:spLocks noGrp="1"/>
          </p:cNvSpPr>
          <p:nvPr>
            <p:ph sz="quarter" idx="4"/>
          </p:nvPr>
        </p:nvSpPr>
        <p:spPr>
          <a:xfrm>
            <a:off x="4800600" y="2471383"/>
            <a:ext cx="4038600" cy="3822192"/>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25" name="Ellipszis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zis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a számának helye 8"/>
          <p:cNvSpPr>
            <a:spLocks noGrp="1"/>
          </p:cNvSpPr>
          <p:nvPr>
            <p:ph type="sldNum" sz="quarter" idx="12"/>
          </p:nvPr>
        </p:nvSpPr>
        <p:spPr>
          <a:xfrm>
            <a:off x="4343400" y="1042416"/>
            <a:ext cx="457200" cy="441325"/>
          </a:xfrm>
        </p:spPr>
        <p:txBody>
          <a:bodyPr/>
          <a:lstStyle>
            <a:lvl1pPr algn="ctr">
              <a:defRPr/>
            </a:lvl1pPr>
          </a:lstStyle>
          <a:p>
            <a:fld id="{5B48ED0B-072D-47A0-878C-DB4619351F3F}" type="slidenum">
              <a:rPr lang="hu-HU" smtClean="0"/>
              <a:pPr/>
              <a:t>‹#›</a:t>
            </a:fld>
            <a:endParaRPr lang="hu-HU"/>
          </a:p>
        </p:txBody>
      </p:sp>
      <p:sp>
        <p:nvSpPr>
          <p:cNvPr id="23" name="Cím 22"/>
          <p:cNvSpPr>
            <a:spLocks noGrp="1"/>
          </p:cNvSpPr>
          <p:nvPr>
            <p:ph type="title"/>
          </p:nvPr>
        </p:nvSpPr>
        <p:spPr/>
        <p:txBody>
          <a:bodyPr rtlCol="0" anchor="b" anchorCtr="0"/>
          <a:lstStyle/>
          <a:p>
            <a:r>
              <a:rPr kumimoji="0" lang="hu-HU" smtClean="0"/>
              <a:t>Mintacím szerkesztése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a:xfrm>
            <a:off x="4343400" y="1036020"/>
            <a:ext cx="457200" cy="441325"/>
          </a:xfrm>
        </p:spPr>
        <p:txBody>
          <a:bodyPr/>
          <a:lstStyle/>
          <a:p>
            <a:fld id="{5B48ED0B-072D-47A0-878C-DB4619351F3F}" type="slidenum">
              <a:rPr lang="hu-HU" smtClean="0"/>
              <a:pPr/>
              <a:t>‹#›</a:t>
            </a:fld>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7" name="Téglalap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Téglalap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Téglalap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Téglalap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Téglalap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Téglalap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átum helye 1"/>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B48ED0B-072D-47A0-878C-DB4619351F3F}"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bg>
      <p:bgRef idx="1001">
        <a:schemeClr val="bg1"/>
      </p:bgRef>
    </p:bg>
    <p:spTree>
      <p:nvGrpSpPr>
        <p:cNvPr id="1" name=""/>
        <p:cNvGrpSpPr/>
        <p:nvPr/>
      </p:nvGrpSpPr>
      <p:grpSpPr>
        <a:xfrm>
          <a:off x="0" y="0"/>
          <a:ext cx="0" cy="0"/>
          <a:chOff x="0" y="0"/>
          <a:chExt cx="0" cy="0"/>
        </a:xfrm>
      </p:grpSpPr>
      <p:sp>
        <p:nvSpPr>
          <p:cNvPr id="19" name="Téglalap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Téglalap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Téglalap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Téglalap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Téglalap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Cím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hu-HU" smtClean="0"/>
              <a:t>Mintacím szerkesztése</a:t>
            </a:r>
            <a:endParaRPr kumimoji="0" lang="en-US"/>
          </a:p>
        </p:txBody>
      </p:sp>
      <p:sp>
        <p:nvSpPr>
          <p:cNvPr id="3" name="Szöveg hely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hu-HU" smtClean="0"/>
              <a:t>Mintaszöveg szerkesztése</a:t>
            </a:r>
          </a:p>
        </p:txBody>
      </p:sp>
      <p:sp>
        <p:nvSpPr>
          <p:cNvPr id="8" name="Téglalap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Egyenes összekötő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Tartalom helye 19"/>
          <p:cNvSpPr>
            <a:spLocks noGrp="1"/>
          </p:cNvSpPr>
          <p:nvPr>
            <p:ph sz="quarter" idx="1"/>
          </p:nvPr>
        </p:nvSpPr>
        <p:spPr>
          <a:xfrm>
            <a:off x="3124200" y="685800"/>
            <a:ext cx="5638800" cy="5410200"/>
          </a:xfrm>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10" name="Ellipszis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zis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a számának hely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B48ED0B-072D-47A0-878C-DB4619351F3F}" type="slidenum">
              <a:rPr lang="hu-HU" smtClean="0"/>
              <a:pPr/>
              <a:t>‹#›</a:t>
            </a:fld>
            <a:endParaRPr lang="hu-HU"/>
          </a:p>
        </p:txBody>
      </p:sp>
      <p:sp>
        <p:nvSpPr>
          <p:cNvPr id="21" name="Téglalap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átum helye 4"/>
          <p:cNvSpPr>
            <a:spLocks noGrp="1"/>
          </p:cNvSpPr>
          <p:nvPr>
            <p:ph type="dt" sz="half" idx="10"/>
          </p:nvPr>
        </p:nvSpPr>
        <p:spPr/>
        <p:txBody>
          <a:bodyPr/>
          <a:lstStyle/>
          <a:p>
            <a:fld id="{8E98C262-B528-40F4-91B9-4BDC6457D15E}" type="datetimeFigureOut">
              <a:rPr lang="hu-HU" smtClean="0"/>
              <a:pPr/>
              <a:t>2014.12.17.</a:t>
            </a:fld>
            <a:endParaRPr lang="hu-HU"/>
          </a:p>
        </p:txBody>
      </p:sp>
      <p:sp>
        <p:nvSpPr>
          <p:cNvPr id="6" name="Élőláb helye 5"/>
          <p:cNvSpPr>
            <a:spLocks noGrp="1"/>
          </p:cNvSpPr>
          <p:nvPr>
            <p:ph type="ftr" sz="quarter" idx="11"/>
          </p:nvPr>
        </p:nvSpPr>
        <p:spPr>
          <a:xfrm>
            <a:off x="301752" y="6410848"/>
            <a:ext cx="3383280" cy="365760"/>
          </a:xfrm>
        </p:spPr>
        <p:txBody>
          <a:bodyPr/>
          <a:lstStyle/>
          <a:p>
            <a:endParaRPr lang="hu-H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21" name="Egyenes összekötő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Téglalap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Téglalap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Téglalap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Téglalap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Téglalap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Téglalap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zis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zis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a számának helye 6"/>
          <p:cNvSpPr>
            <a:spLocks noGrp="1"/>
          </p:cNvSpPr>
          <p:nvPr>
            <p:ph type="sldNum" sz="quarter" idx="12"/>
          </p:nvPr>
        </p:nvSpPr>
        <p:spPr>
          <a:xfrm>
            <a:off x="1371600" y="312738"/>
            <a:ext cx="457200" cy="441325"/>
          </a:xfrm>
        </p:spPr>
        <p:txBody>
          <a:bodyPr/>
          <a:lstStyle/>
          <a:p>
            <a:fld id="{5B48ED0B-072D-47A0-878C-DB4619351F3F}" type="slidenum">
              <a:rPr lang="hu-HU" smtClean="0"/>
              <a:pPr/>
              <a:t>‹#›</a:t>
            </a:fld>
            <a:endParaRPr lang="hu-HU"/>
          </a:p>
        </p:txBody>
      </p:sp>
      <p:sp>
        <p:nvSpPr>
          <p:cNvPr id="2" name="Cím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hu-HU" smtClean="0"/>
              <a:t>Mintacím szerkesztése</a:t>
            </a:r>
            <a:endParaRPr kumimoji="0" lang="en-US"/>
          </a:p>
        </p:txBody>
      </p:sp>
      <p:sp>
        <p:nvSpPr>
          <p:cNvPr id="3" name="Kép helye 2"/>
          <p:cNvSpPr>
            <a:spLocks noGrp="1"/>
          </p:cNvSpPr>
          <p:nvPr>
            <p:ph type="pic" idx="1"/>
          </p:nvPr>
        </p:nvSpPr>
        <p:spPr>
          <a:xfrm>
            <a:off x="3000375" y="609600"/>
            <a:ext cx="5867400" cy="4267200"/>
          </a:xfrm>
        </p:spPr>
        <p:txBody>
          <a:bodyPr/>
          <a:lstStyle>
            <a:lvl1pPr marL="0" indent="0">
              <a:buNone/>
              <a:defRPr sz="3200"/>
            </a:lvl1pPr>
          </a:lstStyle>
          <a:p>
            <a:r>
              <a:rPr kumimoji="0" lang="hu-HU" smtClean="0"/>
              <a:t>Kép beszúrásához kattintson az ikonra</a:t>
            </a:r>
            <a:endParaRPr kumimoji="0" lang="en-US" dirty="0"/>
          </a:p>
        </p:txBody>
      </p:sp>
      <p:sp>
        <p:nvSpPr>
          <p:cNvPr id="4" name="Szöveg hely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22" name="Téglalap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átum helye 4"/>
          <p:cNvSpPr>
            <a:spLocks noGrp="1"/>
          </p:cNvSpPr>
          <p:nvPr>
            <p:ph type="dt" sz="half" idx="10"/>
          </p:nvPr>
        </p:nvSpPr>
        <p:spPr>
          <a:xfrm>
            <a:off x="5788152" y="6404984"/>
            <a:ext cx="3044952" cy="365760"/>
          </a:xfrm>
        </p:spPr>
        <p:txBody>
          <a:bodyPr/>
          <a:lstStyle/>
          <a:p>
            <a:fld id="{8E98C262-B528-40F4-91B9-4BDC6457D15E}" type="datetimeFigureOut">
              <a:rPr lang="hu-HU" smtClean="0"/>
              <a:pPr/>
              <a:t>2014.12.17.</a:t>
            </a:fld>
            <a:endParaRPr lang="hu-HU"/>
          </a:p>
        </p:txBody>
      </p:sp>
      <p:sp>
        <p:nvSpPr>
          <p:cNvPr id="6" name="Élőláb helye 5"/>
          <p:cNvSpPr>
            <a:spLocks noGrp="1"/>
          </p:cNvSpPr>
          <p:nvPr>
            <p:ph type="ftr" sz="quarter" idx="11"/>
          </p:nvPr>
        </p:nvSpPr>
        <p:spPr>
          <a:xfrm>
            <a:off x="301752" y="6410848"/>
            <a:ext cx="3584448" cy="365760"/>
          </a:xfrm>
        </p:spPr>
        <p:txBody>
          <a:bodyPr/>
          <a:lstStyle/>
          <a:p>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Téglalap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Téglalap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Téglalap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Téglalap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Téglalap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átum hely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E98C262-B528-40F4-91B9-4BDC6457D15E}" type="datetimeFigureOut">
              <a:rPr lang="hu-HU" smtClean="0"/>
              <a:pPr/>
              <a:t>2014.12.17.</a:t>
            </a:fld>
            <a:endParaRPr lang="hu-HU"/>
          </a:p>
        </p:txBody>
      </p:sp>
      <p:sp>
        <p:nvSpPr>
          <p:cNvPr id="3" name="Élőláb hely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hu-HU"/>
          </a:p>
        </p:txBody>
      </p:sp>
      <p:sp>
        <p:nvSpPr>
          <p:cNvPr id="8" name="Téglalap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Egyenes összekötő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zis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zis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Dia számának hely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B48ED0B-072D-47A0-878C-DB4619351F3F}" type="slidenum">
              <a:rPr lang="hu-HU" smtClean="0"/>
              <a:pPr/>
              <a:t>‹#›</a:t>
            </a:fld>
            <a:endParaRPr lang="hu-HU"/>
          </a:p>
        </p:txBody>
      </p:sp>
      <p:sp>
        <p:nvSpPr>
          <p:cNvPr id="22" name="Cím helye 21"/>
          <p:cNvSpPr>
            <a:spLocks noGrp="1"/>
          </p:cNvSpPr>
          <p:nvPr>
            <p:ph type="title"/>
          </p:nvPr>
        </p:nvSpPr>
        <p:spPr>
          <a:xfrm>
            <a:off x="301752" y="228600"/>
            <a:ext cx="8534400" cy="758952"/>
          </a:xfrm>
          <a:prstGeom prst="rect">
            <a:avLst/>
          </a:prstGeom>
        </p:spPr>
        <p:txBody>
          <a:bodyPr vert="horz" anchor="b">
            <a:normAutofit/>
          </a:bodyPr>
          <a:lstStyle/>
          <a:p>
            <a:r>
              <a:rPr kumimoji="0" lang="hu-HU" smtClean="0"/>
              <a:t>Mintacím szerkesztése</a:t>
            </a:r>
            <a:endParaRPr kumimoji="0" lang="en-US"/>
          </a:p>
        </p:txBody>
      </p:sp>
      <p:sp>
        <p:nvSpPr>
          <p:cNvPr id="13" name="Szöveg hely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cím 2"/>
          <p:cNvSpPr>
            <a:spLocks noGrp="1"/>
          </p:cNvSpPr>
          <p:nvPr>
            <p:ph type="subTitle" idx="1"/>
          </p:nvPr>
        </p:nvSpPr>
        <p:spPr>
          <a:xfrm>
            <a:off x="1691680" y="5229200"/>
            <a:ext cx="7215206" cy="1628800"/>
          </a:xfrm>
        </p:spPr>
        <p:txBody>
          <a:bodyPr>
            <a:normAutofit/>
          </a:bodyPr>
          <a:lstStyle/>
          <a:p>
            <a:pPr algn="r"/>
            <a:r>
              <a:rPr lang="hu-HU" sz="1400" dirty="0" smtClean="0">
                <a:solidFill>
                  <a:srgbClr val="A80000"/>
                </a:solidFill>
              </a:rPr>
              <a:t>Dr. Koós </a:t>
            </a:r>
            <a:r>
              <a:rPr lang="hu-HU" sz="1400" dirty="0" err="1" smtClean="0">
                <a:solidFill>
                  <a:srgbClr val="A80000"/>
                </a:solidFill>
              </a:rPr>
              <a:t>Tamás-Solymosy</a:t>
            </a:r>
            <a:r>
              <a:rPr lang="hu-HU" sz="1400" dirty="0" smtClean="0">
                <a:solidFill>
                  <a:srgbClr val="A80000"/>
                </a:solidFill>
              </a:rPr>
              <a:t> József-Balogh Judit</a:t>
            </a:r>
          </a:p>
          <a:p>
            <a:pPr algn="r"/>
            <a:r>
              <a:rPr lang="hu-HU" sz="1400" dirty="0" smtClean="0">
                <a:solidFill>
                  <a:srgbClr val="A80000"/>
                </a:solidFill>
              </a:rPr>
              <a:t>Országos Egészségfejlesztési Intézet</a:t>
            </a:r>
          </a:p>
          <a:p>
            <a:pPr algn="r"/>
            <a:endParaRPr lang="hu-HU" sz="1200" dirty="0" smtClean="0">
              <a:solidFill>
                <a:srgbClr val="A80000"/>
              </a:solidFill>
            </a:endParaRPr>
          </a:p>
          <a:p>
            <a:pPr algn="r"/>
            <a:r>
              <a:rPr lang="hu-HU" sz="1200" dirty="0" smtClean="0">
                <a:solidFill>
                  <a:srgbClr val="A80000"/>
                </a:solidFill>
              </a:rPr>
              <a:t>2014.December 17.</a:t>
            </a:r>
          </a:p>
        </p:txBody>
      </p:sp>
      <p:sp>
        <p:nvSpPr>
          <p:cNvPr id="2" name="Cím 1"/>
          <p:cNvSpPr>
            <a:spLocks noGrp="1"/>
          </p:cNvSpPr>
          <p:nvPr>
            <p:ph type="ctrTitle"/>
          </p:nvPr>
        </p:nvSpPr>
        <p:spPr>
          <a:xfrm>
            <a:off x="714348" y="642918"/>
            <a:ext cx="7743852" cy="1643074"/>
          </a:xfrm>
        </p:spPr>
        <p:txBody>
          <a:bodyPr>
            <a:noAutofit/>
          </a:bodyPr>
          <a:lstStyle/>
          <a:p>
            <a:pPr algn="just"/>
            <a:endParaRPr lang="hu-HU" sz="2400" dirty="0">
              <a:solidFill>
                <a:srgbClr val="A80000"/>
              </a:solidFill>
            </a:endParaRPr>
          </a:p>
        </p:txBody>
      </p:sp>
      <p:pic>
        <p:nvPicPr>
          <p:cNvPr id="5" name="Kép 4"/>
          <p:cNvPicPr/>
          <p:nvPr/>
        </p:nvPicPr>
        <p:blipFill>
          <a:blip r:embed="rId2" cstate="print"/>
          <a:srcRect/>
          <a:stretch>
            <a:fillRect/>
          </a:stretch>
        </p:blipFill>
        <p:spPr bwMode="auto">
          <a:xfrm>
            <a:off x="395536" y="188640"/>
            <a:ext cx="5760640" cy="1944216"/>
          </a:xfrm>
          <a:prstGeom prst="rect">
            <a:avLst/>
          </a:prstGeom>
          <a:noFill/>
          <a:ln w="9525">
            <a:noFill/>
            <a:miter lim="800000"/>
            <a:headEnd/>
            <a:tailEnd/>
          </a:ln>
        </p:spPr>
      </p:pic>
      <p:sp>
        <p:nvSpPr>
          <p:cNvPr id="12289" name="Rectangle 1"/>
          <p:cNvSpPr>
            <a:spLocks noChangeArrowheads="1"/>
          </p:cNvSpPr>
          <p:nvPr/>
        </p:nvSpPr>
        <p:spPr bwMode="auto">
          <a:xfrm>
            <a:off x="1259632" y="3280827"/>
            <a:ext cx="662473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u-HU" sz="2400" b="1" i="0" u="none" strike="noStrike" cap="none" normalizeH="0" baseline="0" dirty="0" smtClean="0">
                <a:ln>
                  <a:noFill/>
                </a:ln>
                <a:solidFill>
                  <a:schemeClr val="tx1">
                    <a:lumMod val="65000"/>
                    <a:lumOff val="35000"/>
                  </a:schemeClr>
                </a:solidFill>
                <a:effectLst/>
                <a:latin typeface="+mj-lt"/>
                <a:ea typeface="Calibri" pitchFamily="34" charset="0"/>
                <a:cs typeface="Times New Roman" pitchFamily="18" charset="0"/>
              </a:rPr>
              <a:t>Beszámoló az iskolai egészségfejlesztési prevenciós programok szakmai ajánlási rendszerének  tapasztalatairól</a:t>
            </a:r>
            <a:endParaRPr kumimoji="0" lang="hu-HU" sz="5400" b="1" i="0" u="none" strike="noStrike" cap="none" normalizeH="0" baseline="0" dirty="0" smtClean="0">
              <a:ln>
                <a:noFill/>
              </a:ln>
              <a:solidFill>
                <a:schemeClr val="tx1">
                  <a:lumMod val="65000"/>
                  <a:lumOff val="35000"/>
                </a:schemeClr>
              </a:solidFill>
              <a:effectLst/>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2800" dirty="0" smtClean="0">
                <a:solidFill>
                  <a:schemeClr val="tx1"/>
                </a:solidFill>
              </a:rPr>
              <a:t>Elutasítás jellemző indokai</a:t>
            </a:r>
            <a:endParaRPr lang="hu-HU" sz="2800" dirty="0">
              <a:solidFill>
                <a:schemeClr val="tx1"/>
              </a:solidFill>
            </a:endParaRPr>
          </a:p>
        </p:txBody>
      </p:sp>
      <p:sp>
        <p:nvSpPr>
          <p:cNvPr id="3" name="Tartalom helye 2"/>
          <p:cNvSpPr>
            <a:spLocks noGrp="1"/>
          </p:cNvSpPr>
          <p:nvPr>
            <p:ph sz="quarter" idx="1"/>
          </p:nvPr>
        </p:nvSpPr>
        <p:spPr>
          <a:xfrm>
            <a:off x="1403648" y="1916832"/>
            <a:ext cx="7402024" cy="4182216"/>
          </a:xfrm>
        </p:spPr>
        <p:txBody>
          <a:bodyPr>
            <a:normAutofit fontScale="85000" lnSpcReduction="20000"/>
          </a:bodyPr>
          <a:lstStyle/>
          <a:p>
            <a:r>
              <a:rPr lang="hu-HU" dirty="0" smtClean="0"/>
              <a:t>Módszertan nem volt összefüggésbe hozható a célokkal</a:t>
            </a:r>
          </a:p>
          <a:p>
            <a:r>
              <a:rPr lang="hu-HU" dirty="0" smtClean="0"/>
              <a:t>Időkeret kevés volt a kitűzött célok eléréséhez (pl. „személyiségfejlesztés 45 percben”)</a:t>
            </a:r>
          </a:p>
          <a:p>
            <a:r>
              <a:rPr lang="hu-HU" dirty="0" smtClean="0"/>
              <a:t>Sok esetben program-elemek jelentek meg, önálló egészségfejlesztő hatás nélkül</a:t>
            </a:r>
          </a:p>
          <a:p>
            <a:pPr>
              <a:buFont typeface="Wingdings" pitchFamily="2" charset="2"/>
              <a:buChar char="Ø"/>
            </a:pPr>
            <a:r>
              <a:rPr lang="hu-HU" dirty="0" smtClean="0"/>
              <a:t>Nem klasszikus elutasítás: egyes esetekben illetékességi körünkön kívül esett a benyújtott program (pl. nem jelenik meg iskolában külsős szakember, hanem tanár töltheti le az internetről, vagy pl. tisztán bűnmegelőzési program egészségfejlesztési célok és eszközrendszer nélkül) – de ehhez is részletesen kellett értékelni.</a:t>
            </a:r>
          </a:p>
          <a:p>
            <a:endParaRPr lang="hu-HU" dirty="0" smtClean="0"/>
          </a:p>
          <a:p>
            <a:endParaRPr lang="hu-HU"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2800" dirty="0" smtClean="0">
                <a:solidFill>
                  <a:schemeClr val="tx1"/>
                </a:solidFill>
              </a:rPr>
              <a:t>Bevezetett, tervezett intézkedések</a:t>
            </a:r>
            <a:endParaRPr lang="hu-HU" sz="2800" dirty="0">
              <a:solidFill>
                <a:schemeClr val="tx1"/>
              </a:solidFill>
            </a:endParaRPr>
          </a:p>
        </p:txBody>
      </p:sp>
      <p:sp>
        <p:nvSpPr>
          <p:cNvPr id="3" name="Tartalom helye 2"/>
          <p:cNvSpPr>
            <a:spLocks noGrp="1"/>
          </p:cNvSpPr>
          <p:nvPr>
            <p:ph sz="quarter" idx="1"/>
          </p:nvPr>
        </p:nvSpPr>
        <p:spPr>
          <a:xfrm>
            <a:off x="1115616" y="1772816"/>
            <a:ext cx="7690056" cy="4326232"/>
          </a:xfrm>
        </p:spPr>
        <p:txBody>
          <a:bodyPr>
            <a:normAutofit fontScale="92500" lnSpcReduction="10000"/>
          </a:bodyPr>
          <a:lstStyle/>
          <a:p>
            <a:r>
              <a:rPr lang="hu-HU" dirty="0" smtClean="0"/>
              <a:t>Bevezetett</a:t>
            </a:r>
          </a:p>
          <a:p>
            <a:pPr lvl="1">
              <a:buFont typeface="Courier New" pitchFamily="49" charset="0"/>
              <a:buChar char="o"/>
            </a:pPr>
            <a:r>
              <a:rPr lang="hu-HU" dirty="0" smtClean="0"/>
              <a:t>Folyamatos beadás</a:t>
            </a:r>
          </a:p>
          <a:p>
            <a:pPr lvl="1">
              <a:buFont typeface="Courier New" pitchFamily="49" charset="0"/>
              <a:buChar char="o"/>
            </a:pPr>
            <a:r>
              <a:rPr lang="hu-HU" dirty="0" smtClean="0"/>
              <a:t>Konzultációs napok biztosítása</a:t>
            </a:r>
          </a:p>
          <a:p>
            <a:pPr lvl="1">
              <a:buFont typeface="Courier New" pitchFamily="49" charset="0"/>
              <a:buChar char="o"/>
            </a:pPr>
            <a:endParaRPr lang="hu-HU" dirty="0" smtClean="0"/>
          </a:p>
          <a:p>
            <a:r>
              <a:rPr lang="hu-HU" dirty="0" smtClean="0"/>
              <a:t>Tervezett</a:t>
            </a:r>
          </a:p>
          <a:p>
            <a:pPr lvl="1">
              <a:buFont typeface="Courier New" pitchFamily="49" charset="0"/>
              <a:buChar char="o"/>
            </a:pPr>
            <a:r>
              <a:rPr lang="hu-HU" dirty="0" smtClean="0"/>
              <a:t>Eljárásrend és program adatlap módosítása (a más színtereken tervezett fejlesztésekkel szinkronizálva)</a:t>
            </a:r>
          </a:p>
          <a:p>
            <a:pPr lvl="1">
              <a:buFont typeface="Courier New" pitchFamily="49" charset="0"/>
              <a:buChar char="o"/>
            </a:pPr>
            <a:r>
              <a:rPr lang="hu-HU" dirty="0" smtClean="0"/>
              <a:t>Értékelők további támogatása, közös értékelő programok</a:t>
            </a:r>
          </a:p>
          <a:p>
            <a:pPr lvl="1">
              <a:buFont typeface="Courier New" pitchFamily="49" charset="0"/>
              <a:buChar char="o"/>
            </a:pPr>
            <a:r>
              <a:rPr lang="hu-HU" dirty="0" smtClean="0"/>
              <a:t>Későbbi „akkreditációs” rendszerre való felkészülés érdekében szakmai irányelvek és modell-programok, ill. iskolai szervezeti modellek kidolgozása (TÁMOP 6.1.1.)</a:t>
            </a:r>
          </a:p>
          <a:p>
            <a:pPr lvl="1">
              <a:buFont typeface="Courier New" pitchFamily="49" charset="0"/>
              <a:buChar char="o"/>
            </a:pPr>
            <a:r>
              <a:rPr lang="hu-HU" dirty="0" smtClean="0"/>
              <a:t>Köznevelési államtitkárság megkeresésére a programok pedagógiai-módszertani megfelelőségének vizsgálata</a:t>
            </a:r>
          </a:p>
          <a:p>
            <a:pPr lvl="1">
              <a:buFont typeface="Courier New" pitchFamily="49" charset="0"/>
              <a:buChar char="o"/>
            </a:pPr>
            <a:endParaRPr lang="hu-HU" dirty="0" smtClean="0"/>
          </a:p>
          <a:p>
            <a:pPr lvl="1">
              <a:buFont typeface="Courier New" pitchFamily="49" charset="0"/>
              <a:buChar char="o"/>
            </a:pPr>
            <a:endParaRPr lang="hu-HU" dirty="0" smtClean="0"/>
          </a:p>
          <a:p>
            <a:pPr lvl="1">
              <a:buNone/>
            </a:pPr>
            <a:endParaRPr lang="hu-HU" dirty="0" smtClean="0"/>
          </a:p>
          <a:p>
            <a:endParaRPr lang="hu-HU" dirty="0" smtClean="0"/>
          </a:p>
          <a:p>
            <a:pPr>
              <a:buNone/>
            </a:pPr>
            <a:endParaRPr lang="hu-HU"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endParaRPr lang="hu-HU" sz="2800" dirty="0">
              <a:solidFill>
                <a:schemeClr val="tx1"/>
              </a:solidFill>
            </a:endParaRPr>
          </a:p>
        </p:txBody>
      </p:sp>
      <p:sp>
        <p:nvSpPr>
          <p:cNvPr id="3" name="Tartalom helye 2"/>
          <p:cNvSpPr>
            <a:spLocks noGrp="1"/>
          </p:cNvSpPr>
          <p:nvPr>
            <p:ph sz="quarter" idx="1"/>
          </p:nvPr>
        </p:nvSpPr>
        <p:spPr>
          <a:xfrm>
            <a:off x="1115616" y="1772816"/>
            <a:ext cx="7690056" cy="4326232"/>
          </a:xfrm>
        </p:spPr>
        <p:txBody>
          <a:bodyPr/>
          <a:lstStyle/>
          <a:p>
            <a:pPr lvl="1">
              <a:buFont typeface="Courier New" pitchFamily="49" charset="0"/>
              <a:buChar char="o"/>
            </a:pPr>
            <a:endParaRPr lang="hu-HU" dirty="0" smtClean="0"/>
          </a:p>
          <a:p>
            <a:pPr lvl="1">
              <a:buFont typeface="Courier New" pitchFamily="49" charset="0"/>
              <a:buChar char="o"/>
            </a:pPr>
            <a:endParaRPr lang="hu-HU" dirty="0" smtClean="0"/>
          </a:p>
          <a:p>
            <a:pPr lvl="1">
              <a:buFont typeface="Courier New" pitchFamily="49" charset="0"/>
              <a:buChar char="o"/>
            </a:pPr>
            <a:r>
              <a:rPr lang="hu-HU" sz="3200" dirty="0" smtClean="0"/>
              <a:t>„ …ha egyenként számba vesszük a kocsi darabjait, az nem a kocsi.”</a:t>
            </a:r>
          </a:p>
          <a:p>
            <a:pPr lvl="1">
              <a:buNone/>
            </a:pPr>
            <a:r>
              <a:rPr lang="hu-HU" sz="2800" dirty="0" smtClean="0"/>
              <a:t> 	</a:t>
            </a:r>
            <a:r>
              <a:rPr lang="hu-HU" sz="2000" dirty="0" err="1" smtClean="0"/>
              <a:t>Lao-Ce</a:t>
            </a:r>
            <a:r>
              <a:rPr lang="hu-HU" sz="2000" dirty="0" smtClean="0"/>
              <a:t> (IV. sz. Kr.e.) : Az Út és az Erény könyve, XXXIX. vers (Tőkei Ferenc fordítása)</a:t>
            </a:r>
          </a:p>
          <a:p>
            <a:pPr lvl="1">
              <a:buFont typeface="Courier New" pitchFamily="49" charset="0"/>
              <a:buChar char="o"/>
            </a:pPr>
            <a:endParaRPr lang="hu-HU" dirty="0" smtClean="0"/>
          </a:p>
          <a:p>
            <a:pPr lvl="1">
              <a:buFont typeface="Courier New" pitchFamily="49" charset="0"/>
              <a:buChar char="o"/>
            </a:pPr>
            <a:endParaRPr lang="hu-HU" dirty="0" smtClean="0"/>
          </a:p>
          <a:p>
            <a:pPr lvl="1">
              <a:buNone/>
            </a:pPr>
            <a:endParaRPr lang="hu-HU" dirty="0" smtClean="0"/>
          </a:p>
          <a:p>
            <a:endParaRPr lang="hu-HU" dirty="0" smtClean="0"/>
          </a:p>
          <a:p>
            <a:pPr>
              <a:buNone/>
            </a:pPr>
            <a:endParaRPr lang="hu-HU"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cím 2"/>
          <p:cNvSpPr>
            <a:spLocks noGrp="1"/>
          </p:cNvSpPr>
          <p:nvPr>
            <p:ph type="subTitle" idx="1"/>
          </p:nvPr>
        </p:nvSpPr>
        <p:spPr>
          <a:xfrm>
            <a:off x="1928794" y="5301208"/>
            <a:ext cx="7000924" cy="1413940"/>
          </a:xfrm>
        </p:spPr>
        <p:txBody>
          <a:bodyPr>
            <a:normAutofit/>
          </a:bodyPr>
          <a:lstStyle/>
          <a:p>
            <a:pPr algn="r"/>
            <a:endParaRPr lang="hu-HU" sz="1400" dirty="0" smtClean="0">
              <a:solidFill>
                <a:srgbClr val="A80000"/>
              </a:solidFill>
            </a:endParaRPr>
          </a:p>
        </p:txBody>
      </p:sp>
      <p:sp>
        <p:nvSpPr>
          <p:cNvPr id="2" name="Cím 1"/>
          <p:cNvSpPr>
            <a:spLocks noGrp="1"/>
          </p:cNvSpPr>
          <p:nvPr>
            <p:ph type="ctrTitle"/>
          </p:nvPr>
        </p:nvSpPr>
        <p:spPr>
          <a:xfrm>
            <a:off x="714348" y="642918"/>
            <a:ext cx="7743852" cy="1643074"/>
          </a:xfrm>
        </p:spPr>
        <p:txBody>
          <a:bodyPr>
            <a:noAutofit/>
          </a:bodyPr>
          <a:lstStyle/>
          <a:p>
            <a:pPr algn="just"/>
            <a:endParaRPr lang="hu-HU" sz="2400" dirty="0">
              <a:solidFill>
                <a:srgbClr val="A80000"/>
              </a:solidFill>
            </a:endParaRPr>
          </a:p>
        </p:txBody>
      </p:sp>
      <p:pic>
        <p:nvPicPr>
          <p:cNvPr id="5" name="Kép 4"/>
          <p:cNvPicPr/>
          <p:nvPr/>
        </p:nvPicPr>
        <p:blipFill>
          <a:blip r:embed="rId2" cstate="print"/>
          <a:srcRect/>
          <a:stretch>
            <a:fillRect/>
          </a:stretch>
        </p:blipFill>
        <p:spPr bwMode="auto">
          <a:xfrm>
            <a:off x="251520" y="188640"/>
            <a:ext cx="5832648" cy="1944216"/>
          </a:xfrm>
          <a:prstGeom prst="rect">
            <a:avLst/>
          </a:prstGeom>
          <a:noFill/>
          <a:ln w="9525">
            <a:noFill/>
            <a:miter lim="800000"/>
            <a:headEnd/>
            <a:tailEnd/>
          </a:ln>
        </p:spPr>
      </p:pic>
      <p:sp>
        <p:nvSpPr>
          <p:cNvPr id="6" name="Téglalap 5"/>
          <p:cNvSpPr/>
          <p:nvPr/>
        </p:nvSpPr>
        <p:spPr>
          <a:xfrm>
            <a:off x="323528" y="3356992"/>
            <a:ext cx="8424936" cy="660245"/>
          </a:xfrm>
          <a:prstGeom prst="rect">
            <a:avLst/>
          </a:prstGeom>
        </p:spPr>
        <p:txBody>
          <a:bodyPr wrap="square">
            <a:spAutoFit/>
          </a:bodyPr>
          <a:lstStyle/>
          <a:p>
            <a:pPr algn="ctr">
              <a:lnSpc>
                <a:spcPct val="150000"/>
              </a:lnSpc>
            </a:pPr>
            <a:r>
              <a:rPr lang="hu-HU" sz="2800" dirty="0" smtClean="0"/>
              <a:t>Köszönöm megtisztelő figyelmüket!</a:t>
            </a:r>
            <a:endParaRPr lang="hu-HU"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Lekerekített téglalap feliratnak 2"/>
          <p:cNvSpPr/>
          <p:nvPr/>
        </p:nvSpPr>
        <p:spPr>
          <a:xfrm>
            <a:off x="251520" y="260648"/>
            <a:ext cx="4320480" cy="3096344"/>
          </a:xfrm>
          <a:prstGeom prst="wedgeRoundRectCallout">
            <a:avLst>
              <a:gd name="adj1" fmla="val 65091"/>
              <a:gd name="adj2" fmla="val -2322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1400" dirty="0" smtClean="0">
                <a:solidFill>
                  <a:schemeClr val="tx1"/>
                </a:solidFill>
              </a:rPr>
              <a:t>Az egészségfejlesztési program olyan, meghatározott időbeli, térbeli kiterjedéssel és </a:t>
            </a:r>
            <a:r>
              <a:rPr lang="hu-HU" sz="1400" b="1" dirty="0" smtClean="0">
                <a:solidFill>
                  <a:schemeClr val="tx1"/>
                </a:solidFill>
              </a:rPr>
              <a:t>körülhatárolt céllal, célcsoporttal, mérhető hatással szervezett komplex tevékenység </a:t>
            </a:r>
            <a:r>
              <a:rPr lang="hu-HU" sz="1400" dirty="0" smtClean="0">
                <a:solidFill>
                  <a:schemeClr val="tx1"/>
                </a:solidFill>
              </a:rPr>
              <a:t>(vagyis több összehangolt tevékenység összessége), amelynek során az egyes emberek és/vagy közösségek az egészség társadalmi, gazdasági, környezeti és életmódbeli meghatározóit az </a:t>
            </a:r>
            <a:r>
              <a:rPr lang="hu-HU" sz="1400" b="1" dirty="0" smtClean="0">
                <a:solidFill>
                  <a:schemeClr val="tx1"/>
                </a:solidFill>
              </a:rPr>
              <a:t>egészségük számára kedvező irányban alakítják</a:t>
            </a:r>
            <a:r>
              <a:rPr lang="hu-HU" sz="1400" dirty="0" smtClean="0">
                <a:solidFill>
                  <a:schemeClr val="tx1"/>
                </a:solidFill>
              </a:rPr>
              <a:t>, és ezen keresztül megelőzik a lehetséges megbetegedéseket és javítják egészségi állapotukat. </a:t>
            </a:r>
            <a:endParaRPr lang="en-US" sz="1400" dirty="0">
              <a:solidFill>
                <a:schemeClr val="tx1"/>
              </a:solidFill>
            </a:endParaRPr>
          </a:p>
        </p:txBody>
      </p:sp>
      <p:sp>
        <p:nvSpPr>
          <p:cNvPr id="4" name="Lekerekített téglalap feliratnak 3"/>
          <p:cNvSpPr/>
          <p:nvPr/>
        </p:nvSpPr>
        <p:spPr>
          <a:xfrm>
            <a:off x="4572000" y="3212976"/>
            <a:ext cx="4248472" cy="3024336"/>
          </a:xfrm>
          <a:prstGeom prst="wedgeRoundRectCallout">
            <a:avLst>
              <a:gd name="adj1" fmla="val -58383"/>
              <a:gd name="adj2" fmla="val -800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1400" dirty="0" smtClean="0">
                <a:solidFill>
                  <a:schemeClr val="tx1"/>
                </a:solidFill>
              </a:rPr>
              <a:t>Az egészségfejlesztési program, a gyermek, a tanuló egészséghez, biztonsághoz való jogainak érvényesülését szolgálja.</a:t>
            </a:r>
            <a:endParaRPr lang="en-US" sz="1400" dirty="0" smtClean="0">
              <a:solidFill>
                <a:schemeClr val="tx1"/>
              </a:solidFill>
            </a:endParaRPr>
          </a:p>
          <a:p>
            <a:r>
              <a:rPr lang="hu-HU" sz="1400" dirty="0" smtClean="0">
                <a:solidFill>
                  <a:schemeClr val="tx1"/>
                </a:solidFill>
              </a:rPr>
              <a:t>Egy egészségfejlesztési programtól elvárás, hogy a célcsoportnál olyan viselkedés/attitűd mintákat adjon és erősítsen, melyek az egészségesebb választást megkönnyítik, pl.: </a:t>
            </a:r>
            <a:r>
              <a:rPr lang="hu-HU" sz="1400" i="1" dirty="0" smtClean="0">
                <a:solidFill>
                  <a:srgbClr val="0070C0"/>
                </a:solidFill>
              </a:rPr>
              <a:t>az energia egyensúly (táplálkozás-testmozgás)</a:t>
            </a:r>
            <a:r>
              <a:rPr lang="hu-HU" sz="1400" dirty="0" smtClean="0">
                <a:solidFill>
                  <a:schemeClr val="tx1"/>
                </a:solidFill>
              </a:rPr>
              <a:t>; </a:t>
            </a:r>
            <a:r>
              <a:rPr lang="hu-HU" sz="1400" dirty="0" smtClean="0">
                <a:solidFill>
                  <a:srgbClr val="FF0000"/>
                </a:solidFill>
              </a:rPr>
              <a:t>a viselkedés/szer függőségek elkerülését elősegítik</a:t>
            </a:r>
            <a:r>
              <a:rPr lang="hu-HU" sz="1400" dirty="0" smtClean="0">
                <a:solidFill>
                  <a:schemeClr val="tx1"/>
                </a:solidFill>
              </a:rPr>
              <a:t>; </a:t>
            </a:r>
            <a:r>
              <a:rPr lang="hu-HU" sz="1400" i="1" dirty="0" smtClean="0">
                <a:solidFill>
                  <a:schemeClr val="accent2">
                    <a:lumMod val="75000"/>
                  </a:schemeClr>
                </a:solidFill>
              </a:rPr>
              <a:t>a bántalmazást és iskolai erőszakot megelőzik</a:t>
            </a:r>
            <a:r>
              <a:rPr lang="hu-HU" sz="1400" dirty="0" smtClean="0">
                <a:solidFill>
                  <a:schemeClr val="tx1"/>
                </a:solidFill>
              </a:rPr>
              <a:t>; </a:t>
            </a:r>
            <a:r>
              <a:rPr lang="hu-HU" sz="1400" dirty="0" smtClean="0">
                <a:solidFill>
                  <a:schemeClr val="accent6">
                    <a:lumMod val="75000"/>
                  </a:schemeClr>
                </a:solidFill>
              </a:rPr>
              <a:t>a személyi higiénét fenntartják</a:t>
            </a:r>
            <a:r>
              <a:rPr lang="hu-HU" sz="1400" dirty="0" smtClean="0">
                <a:solidFill>
                  <a:srgbClr val="7030A0"/>
                </a:solidFill>
              </a:rPr>
              <a:t>; </a:t>
            </a:r>
            <a:r>
              <a:rPr lang="hu-HU" sz="1400" i="1" dirty="0" smtClean="0">
                <a:solidFill>
                  <a:srgbClr val="7030A0"/>
                </a:solidFill>
              </a:rPr>
              <a:t>a baleset-megelőzés és elsősegélynyújtás területén korosztálynak megfelelő ismeretekkel látnak el</a:t>
            </a:r>
            <a:r>
              <a:rPr lang="hu-HU" sz="1400" i="1" dirty="0" smtClean="0">
                <a:solidFill>
                  <a:schemeClr val="tx1"/>
                </a:solidFill>
              </a:rPr>
              <a:t>.</a:t>
            </a:r>
            <a:endParaRPr lang="en-US" sz="1400" i="1" dirty="0">
              <a:solidFill>
                <a:schemeClr val="tx1"/>
              </a:solidFill>
            </a:endParaRPr>
          </a:p>
        </p:txBody>
      </p:sp>
      <p:sp>
        <p:nvSpPr>
          <p:cNvPr id="5" name="Hullám 4"/>
          <p:cNvSpPr/>
          <p:nvPr/>
        </p:nvSpPr>
        <p:spPr>
          <a:xfrm>
            <a:off x="5796136" y="404664"/>
            <a:ext cx="2448272" cy="2664296"/>
          </a:xfrm>
          <a:prstGeom prst="wave">
            <a:avLst/>
          </a:prstGeom>
          <a:solidFill>
            <a:schemeClr val="accent1">
              <a:alpha val="5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Mérhető (egészség)hatás</a:t>
            </a:r>
          </a:p>
          <a:p>
            <a:pPr algn="ctr"/>
            <a:endParaRPr lang="hu-HU" dirty="0" smtClean="0"/>
          </a:p>
          <a:p>
            <a:pPr algn="ctr"/>
            <a:r>
              <a:rPr lang="hu-HU" dirty="0" smtClean="0"/>
              <a:t>A célcsoport aktívan alakítja életét</a:t>
            </a:r>
            <a:endParaRPr lang="en-US" dirty="0"/>
          </a:p>
        </p:txBody>
      </p:sp>
      <p:sp>
        <p:nvSpPr>
          <p:cNvPr id="6" name="Hullám 5"/>
          <p:cNvSpPr/>
          <p:nvPr/>
        </p:nvSpPr>
        <p:spPr>
          <a:xfrm>
            <a:off x="323528" y="3356992"/>
            <a:ext cx="3672408" cy="3024336"/>
          </a:xfrm>
          <a:prstGeom prst="wave">
            <a:avLst>
              <a:gd name="adj1" fmla="val 12500"/>
              <a:gd name="adj2" fmla="val 0"/>
            </a:avLst>
          </a:prstGeom>
          <a:solidFill>
            <a:schemeClr val="accent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Tehát csak az a pl.: </a:t>
            </a:r>
            <a:r>
              <a:rPr lang="hu-HU" dirty="0" smtClean="0">
                <a:solidFill>
                  <a:schemeClr val="tx2">
                    <a:lumMod val="50000"/>
                  </a:schemeClr>
                </a:solidFill>
                <a:effectLst>
                  <a:outerShdw blurRad="38100" dist="38100" dir="2700000" algn="tl">
                    <a:srgbClr val="000000">
                      <a:alpha val="43137"/>
                    </a:srgbClr>
                  </a:outerShdw>
                </a:effectLst>
              </a:rPr>
              <a:t>személyi higiénét fenntartó program </a:t>
            </a:r>
            <a:r>
              <a:rPr lang="hu-HU" dirty="0" smtClean="0"/>
              <a:t>egészségfejlesztési, amely attitűdöt formál, a célcsoport aktivitását előmozdítja és mérhető a hatása.</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200" dirty="0" smtClean="0">
                <a:solidFill>
                  <a:schemeClr val="tx2">
                    <a:lumMod val="50000"/>
                  </a:schemeClr>
                </a:solidFill>
              </a:rPr>
              <a:t>Szakmai ajánlás?</a:t>
            </a:r>
            <a:endParaRPr lang="hu-HU" sz="3200" dirty="0"/>
          </a:p>
        </p:txBody>
      </p:sp>
      <p:sp>
        <p:nvSpPr>
          <p:cNvPr id="3" name="Tartalom helye 2"/>
          <p:cNvSpPr>
            <a:spLocks noGrp="1"/>
          </p:cNvSpPr>
          <p:nvPr>
            <p:ph sz="quarter" idx="1"/>
          </p:nvPr>
        </p:nvSpPr>
        <p:spPr/>
        <p:txBody>
          <a:bodyPr>
            <a:normAutofit/>
          </a:bodyPr>
          <a:lstStyle/>
          <a:p>
            <a:pPr marL="0" lvl="0" indent="0">
              <a:spcBef>
                <a:spcPts val="0"/>
              </a:spcBef>
              <a:buClrTx/>
              <a:buSzTx/>
              <a:buNone/>
            </a:pPr>
            <a:r>
              <a:rPr lang="en-US" sz="1800" dirty="0" smtClean="0">
                <a:solidFill>
                  <a:prstClr val="black"/>
                </a:solidFill>
              </a:rPr>
              <a:t>20/2012. (VIII. 31.) </a:t>
            </a:r>
            <a:endParaRPr lang="hu-HU" sz="1800" dirty="0" smtClean="0">
              <a:solidFill>
                <a:prstClr val="black"/>
              </a:solidFill>
            </a:endParaRPr>
          </a:p>
          <a:p>
            <a:pPr marL="0" lvl="0" indent="0">
              <a:spcBef>
                <a:spcPts val="0"/>
              </a:spcBef>
              <a:buClrTx/>
              <a:buSzTx/>
              <a:buNone/>
            </a:pPr>
            <a:r>
              <a:rPr lang="en-US" sz="1800" dirty="0" smtClean="0">
                <a:solidFill>
                  <a:prstClr val="black"/>
                </a:solidFill>
              </a:rPr>
              <a:t>EMMI </a:t>
            </a:r>
            <a:r>
              <a:rPr lang="en-US" sz="1800" dirty="0" err="1" smtClean="0">
                <a:solidFill>
                  <a:prstClr val="black"/>
                </a:solidFill>
              </a:rPr>
              <a:t>rendelet</a:t>
            </a:r>
            <a:endParaRPr lang="hu-HU" sz="1800" dirty="0" smtClean="0">
              <a:solidFill>
                <a:prstClr val="black"/>
              </a:solidFill>
            </a:endParaRPr>
          </a:p>
          <a:p>
            <a:pPr marL="0" lvl="0" indent="0">
              <a:spcBef>
                <a:spcPts val="0"/>
              </a:spcBef>
              <a:buClrTx/>
              <a:buSzTx/>
              <a:buNone/>
            </a:pPr>
            <a:r>
              <a:rPr lang="en-US" sz="1800" b="1" dirty="0" smtClean="0">
                <a:solidFill>
                  <a:prstClr val="black"/>
                </a:solidFill>
              </a:rPr>
              <a:t>128. §</a:t>
            </a:r>
            <a:r>
              <a:rPr lang="hu-HU" sz="1800" b="1" dirty="0" smtClean="0">
                <a:solidFill>
                  <a:prstClr val="black"/>
                </a:solidFill>
              </a:rPr>
              <a:t> 7)</a:t>
            </a:r>
            <a:endParaRPr lang="en-US" sz="1800" dirty="0" smtClean="0">
              <a:solidFill>
                <a:prstClr val="black"/>
              </a:solidFill>
            </a:endParaRPr>
          </a:p>
          <a:p>
            <a:pPr>
              <a:buNone/>
            </a:pPr>
            <a:r>
              <a:rPr lang="hu-HU" sz="1800" dirty="0" smtClean="0">
                <a:solidFill>
                  <a:prstClr val="black"/>
                </a:solidFill>
              </a:rPr>
              <a:t>      A nevelési-oktatási intézmény saját pedagógus-munkakörben foglalkoztatott alkalmazottján kívül csak olyan, a nevelési-oktatási intézménnyel jogviszonyban nem álló szakember vagy szervezet programjait, alkalmazásában álló munkatársát vonhatja be tanórai vagy gyermek, tanuló részére szervezett egyéb foglalkozás vagy egyéb egészségfejlesztési és prevenciós tevékenység megszervezésébe, aki vagy amely </a:t>
            </a:r>
            <a:r>
              <a:rPr lang="hu-HU" sz="1800" b="1" dirty="0" smtClean="0">
                <a:solidFill>
                  <a:schemeClr val="accent5"/>
                </a:solidFill>
              </a:rPr>
              <a:t>rendelkezik minőségbiztosított egészségfejlesztési, prevenciós programmal </a:t>
            </a:r>
            <a:r>
              <a:rPr lang="hu-HU" sz="1800" b="1" dirty="0" smtClean="0">
                <a:solidFill>
                  <a:prstClr val="black"/>
                </a:solidFill>
              </a:rPr>
              <a:t>és az egészségpolitikáért felelős miniszter által kijelölt intézmény </a:t>
            </a:r>
            <a:r>
              <a:rPr lang="hu-HU" sz="1800" b="1" dirty="0" smtClean="0">
                <a:solidFill>
                  <a:srgbClr val="FF0000"/>
                </a:solidFill>
              </a:rPr>
              <a:t>szakmai ajánlásával</a:t>
            </a:r>
            <a:r>
              <a:rPr lang="hu-HU" sz="1800" b="1" dirty="0" smtClean="0">
                <a:solidFill>
                  <a:prstClr val="black"/>
                </a:solidFill>
              </a:rPr>
              <a:t>.</a:t>
            </a:r>
          </a:p>
          <a:p>
            <a:pPr>
              <a:buNone/>
            </a:pPr>
            <a:endParaRPr lang="hu-HU" sz="1800" b="1" dirty="0" smtClean="0">
              <a:solidFill>
                <a:prstClr val="black"/>
              </a:solidFill>
            </a:endParaRPr>
          </a:p>
          <a:p>
            <a:pPr marL="0" lvl="0" indent="0">
              <a:spcBef>
                <a:spcPts val="0"/>
              </a:spcBef>
              <a:buClrTx/>
              <a:buSzTx/>
              <a:buNone/>
            </a:pPr>
            <a:r>
              <a:rPr lang="hu-HU" sz="1600" dirty="0" err="1" smtClean="0">
                <a:solidFill>
                  <a:prstClr val="black"/>
                </a:solidFill>
              </a:rPr>
              <a:t>E</a:t>
            </a:r>
            <a:r>
              <a:rPr lang="en-US" sz="1600" dirty="0" err="1" smtClean="0">
                <a:solidFill>
                  <a:prstClr val="black"/>
                </a:solidFill>
              </a:rPr>
              <a:t>gészségfejl</a:t>
            </a:r>
            <a:r>
              <a:rPr lang="hu-HU" sz="1600" dirty="0" smtClean="0">
                <a:solidFill>
                  <a:prstClr val="black"/>
                </a:solidFill>
              </a:rPr>
              <a:t>e</a:t>
            </a:r>
            <a:r>
              <a:rPr lang="en-US" sz="1600" dirty="0" err="1" smtClean="0">
                <a:solidFill>
                  <a:prstClr val="black"/>
                </a:solidFill>
              </a:rPr>
              <a:t>sztési</a:t>
            </a:r>
            <a:r>
              <a:rPr lang="en-US" sz="1600" dirty="0" smtClean="0">
                <a:solidFill>
                  <a:prstClr val="black"/>
                </a:solidFill>
              </a:rPr>
              <a:t>,</a:t>
            </a:r>
            <a:endParaRPr lang="hu-HU" sz="1600" dirty="0" smtClean="0">
              <a:solidFill>
                <a:prstClr val="black"/>
              </a:solidFill>
            </a:endParaRPr>
          </a:p>
          <a:p>
            <a:pPr marL="0" lvl="0" indent="0">
              <a:spcBef>
                <a:spcPts val="0"/>
              </a:spcBef>
              <a:buClrTx/>
              <a:buSzTx/>
              <a:buNone/>
            </a:pPr>
            <a:r>
              <a:rPr lang="en-US" sz="1600" dirty="0" err="1" smtClean="0">
                <a:solidFill>
                  <a:prstClr val="black"/>
                </a:solidFill>
              </a:rPr>
              <a:t>prevenciós</a:t>
            </a:r>
            <a:r>
              <a:rPr lang="en-US" sz="1600" dirty="0" smtClean="0">
                <a:solidFill>
                  <a:prstClr val="black"/>
                </a:solidFill>
              </a:rPr>
              <a:t> </a:t>
            </a:r>
            <a:r>
              <a:rPr lang="en-US" sz="1600" dirty="0" err="1" smtClean="0">
                <a:solidFill>
                  <a:prstClr val="black"/>
                </a:solidFill>
              </a:rPr>
              <a:t>programokat</a:t>
            </a:r>
            <a:r>
              <a:rPr lang="en-US" sz="1600" dirty="0" smtClean="0">
                <a:solidFill>
                  <a:prstClr val="black"/>
                </a:solidFill>
              </a:rPr>
              <a:t> </a:t>
            </a:r>
            <a:r>
              <a:rPr lang="en-US" sz="1600" dirty="0" err="1" smtClean="0">
                <a:solidFill>
                  <a:prstClr val="black"/>
                </a:solidFill>
              </a:rPr>
              <a:t>ajánló</a:t>
            </a:r>
            <a:r>
              <a:rPr lang="en-US" sz="1600" dirty="0" smtClean="0">
                <a:solidFill>
                  <a:prstClr val="black"/>
                </a:solidFill>
              </a:rPr>
              <a:t> </a:t>
            </a:r>
            <a:r>
              <a:rPr lang="en-US" sz="1600" dirty="0" err="1" smtClean="0">
                <a:solidFill>
                  <a:prstClr val="black"/>
                </a:solidFill>
              </a:rPr>
              <a:t>intézmény</a:t>
            </a:r>
            <a:r>
              <a:rPr lang="en-US" sz="1600" dirty="0" smtClean="0">
                <a:solidFill>
                  <a:prstClr val="black"/>
                </a:solidFill>
              </a:rPr>
              <a:t>:</a:t>
            </a:r>
            <a:endParaRPr lang="hu-HU" sz="1600" dirty="0" smtClean="0">
              <a:solidFill>
                <a:prstClr val="black"/>
              </a:solidFill>
            </a:endParaRPr>
          </a:p>
          <a:p>
            <a:pPr marL="0" lvl="0" indent="0">
              <a:spcBef>
                <a:spcPts val="0"/>
              </a:spcBef>
              <a:buClrTx/>
              <a:buSzTx/>
              <a:buNone/>
            </a:pPr>
            <a:r>
              <a:rPr lang="en-US" sz="1600" dirty="0" smtClean="0">
                <a:solidFill>
                  <a:prstClr val="black"/>
                </a:solidFill>
              </a:rPr>
              <a:t> OEFI 41297-10/2012 NÜF</a:t>
            </a:r>
          </a:p>
          <a:p>
            <a:pPr>
              <a:buNone/>
            </a:pPr>
            <a:endParaRPr lang="hu-HU"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
        <p:nvSpPr>
          <p:cNvPr id="5" name="Téglalap 4"/>
          <p:cNvSpPr/>
          <p:nvPr/>
        </p:nvSpPr>
        <p:spPr>
          <a:xfrm>
            <a:off x="2714346" y="1628800"/>
            <a:ext cx="3541354" cy="338554"/>
          </a:xfrm>
          <a:prstGeom prst="rect">
            <a:avLst/>
          </a:prstGeom>
        </p:spPr>
        <p:txBody>
          <a:bodyPr wrap="none">
            <a:spAutoFit/>
          </a:bodyPr>
          <a:lstStyle/>
          <a:p>
            <a:pPr lvl="0" algn="ctr">
              <a:spcBef>
                <a:spcPct val="20000"/>
              </a:spcBef>
              <a:buClr>
                <a:srgbClr val="D16349"/>
              </a:buClr>
              <a:buSzPct val="85000"/>
            </a:pPr>
            <a:r>
              <a:rPr lang="hu-HU" sz="1600" b="1" cap="all" spc="250" dirty="0" smtClean="0">
                <a:solidFill>
                  <a:srgbClr val="646B86"/>
                </a:solidFill>
              </a:rPr>
              <a:t>Értelmezési keretek</a:t>
            </a:r>
          </a:p>
        </p:txBody>
      </p:sp>
      <p:sp>
        <p:nvSpPr>
          <p:cNvPr id="6" name="Szövegdoboz 5"/>
          <p:cNvSpPr txBox="1"/>
          <p:nvPr/>
        </p:nvSpPr>
        <p:spPr>
          <a:xfrm>
            <a:off x="4427984" y="4797152"/>
            <a:ext cx="3384376" cy="1477328"/>
          </a:xfrm>
          <a:prstGeom prst="rect">
            <a:avLst/>
          </a:prstGeom>
          <a:solidFill>
            <a:schemeClr val="bg1"/>
          </a:solidFill>
        </p:spPr>
        <p:txBody>
          <a:bodyPr wrap="square" rtlCol="0">
            <a:spAutoFit/>
          </a:bodyPr>
          <a:lstStyle/>
          <a:p>
            <a:r>
              <a:rPr lang="hu-HU" dirty="0" smtClean="0">
                <a:solidFill>
                  <a:srgbClr val="FF0000"/>
                </a:solidFill>
              </a:rPr>
              <a:t>Egyeztetett, jóváhagyott  eljárásrend, formai és tartalmi követelmények, dokumentumok, értékelők felkészítése </a:t>
            </a:r>
            <a:r>
              <a:rPr lang="hu-HU" sz="1200" dirty="0" smtClean="0">
                <a:solidFill>
                  <a:srgbClr val="FF0000"/>
                </a:solidFill>
              </a:rPr>
              <a:t>(pl.: Adatlap)</a:t>
            </a:r>
            <a:endParaRPr lang="en-US" dirty="0">
              <a:solidFill>
                <a:srgbClr val="FF00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a:xfrm>
            <a:off x="1619672" y="0"/>
            <a:ext cx="7344816" cy="1143000"/>
          </a:xfrm>
        </p:spPr>
        <p:txBody>
          <a:bodyPr>
            <a:normAutofit/>
          </a:bodyPr>
          <a:lstStyle/>
          <a:p>
            <a:r>
              <a:rPr lang="hu-HU" sz="2800" dirty="0" smtClean="0">
                <a:solidFill>
                  <a:schemeClr val="tx2">
                    <a:lumMod val="50000"/>
                  </a:schemeClr>
                </a:solidFill>
              </a:rPr>
              <a:t>A szakmai vélemény kialakításához szükséges ismeretek</a:t>
            </a:r>
            <a:endParaRPr lang="en-US" sz="2800" dirty="0">
              <a:solidFill>
                <a:schemeClr val="tx2">
                  <a:lumMod val="50000"/>
                </a:schemeClr>
              </a:solidFill>
            </a:endParaRPr>
          </a:p>
        </p:txBody>
      </p:sp>
      <p:sp>
        <p:nvSpPr>
          <p:cNvPr id="25" name="Szövegdoboz 24"/>
          <p:cNvSpPr txBox="1"/>
          <p:nvPr/>
        </p:nvSpPr>
        <p:spPr>
          <a:xfrm>
            <a:off x="6804248" y="1628800"/>
            <a:ext cx="2088232" cy="584775"/>
          </a:xfrm>
          <a:prstGeom prst="rect">
            <a:avLst/>
          </a:prstGeom>
          <a:noFill/>
        </p:spPr>
        <p:txBody>
          <a:bodyPr wrap="square" rtlCol="0">
            <a:spAutoFit/>
          </a:bodyPr>
          <a:lstStyle/>
          <a:p>
            <a:r>
              <a:rPr lang="hu-HU" b="1" dirty="0" smtClean="0">
                <a:solidFill>
                  <a:schemeClr val="bg1">
                    <a:lumMod val="65000"/>
                  </a:schemeClr>
                </a:solidFill>
              </a:rPr>
              <a:t>1</a:t>
            </a:r>
            <a:r>
              <a:rPr lang="hu-HU" sz="1400" b="1" dirty="0" smtClean="0">
                <a:solidFill>
                  <a:schemeClr val="bg1">
                    <a:lumMod val="65000"/>
                  </a:schemeClr>
                </a:solidFill>
              </a:rPr>
              <a:t>. A PROGRAM ÖSSZEGZŐ ADATAI</a:t>
            </a:r>
            <a:endParaRPr lang="en-US" sz="1400" dirty="0">
              <a:solidFill>
                <a:schemeClr val="bg1">
                  <a:lumMod val="65000"/>
                </a:schemeClr>
              </a:solidFill>
            </a:endParaRPr>
          </a:p>
        </p:txBody>
      </p:sp>
      <p:sp>
        <p:nvSpPr>
          <p:cNvPr id="26" name="Ellipszis feliratnak 25"/>
          <p:cNvSpPr/>
          <p:nvPr/>
        </p:nvSpPr>
        <p:spPr>
          <a:xfrm>
            <a:off x="4499992" y="1772816"/>
            <a:ext cx="2160240" cy="648072"/>
          </a:xfrm>
          <a:prstGeom prst="wedgeEllipseCallout">
            <a:avLst>
              <a:gd name="adj1" fmla="val -129420"/>
              <a:gd name="adj2" fmla="val 83731"/>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Pozicionálás</a:t>
            </a:r>
            <a:endParaRPr lang="en-US" dirty="0" smtClean="0"/>
          </a:p>
        </p:txBody>
      </p:sp>
      <p:sp>
        <p:nvSpPr>
          <p:cNvPr id="27" name="Szövegdoboz 26"/>
          <p:cNvSpPr txBox="1"/>
          <p:nvPr/>
        </p:nvSpPr>
        <p:spPr>
          <a:xfrm>
            <a:off x="6876256" y="2492896"/>
            <a:ext cx="2088232" cy="307777"/>
          </a:xfrm>
          <a:prstGeom prst="rect">
            <a:avLst/>
          </a:prstGeom>
          <a:noFill/>
        </p:spPr>
        <p:txBody>
          <a:bodyPr wrap="square" rtlCol="0">
            <a:spAutoFit/>
          </a:bodyPr>
          <a:lstStyle/>
          <a:p>
            <a:r>
              <a:rPr lang="hu-HU" sz="1400" b="1" dirty="0" smtClean="0">
                <a:solidFill>
                  <a:schemeClr val="bg1">
                    <a:lumMod val="65000"/>
                  </a:schemeClr>
                </a:solidFill>
              </a:rPr>
              <a:t>2. A KÉRELMEZŐ </a:t>
            </a:r>
            <a:endParaRPr lang="en-US" sz="1400" b="1" dirty="0">
              <a:solidFill>
                <a:schemeClr val="bg1">
                  <a:lumMod val="65000"/>
                </a:schemeClr>
              </a:solidFill>
            </a:endParaRPr>
          </a:p>
        </p:txBody>
      </p:sp>
      <p:sp>
        <p:nvSpPr>
          <p:cNvPr id="28" name="Ellipszis feliratnak 27"/>
          <p:cNvSpPr/>
          <p:nvPr/>
        </p:nvSpPr>
        <p:spPr>
          <a:xfrm>
            <a:off x="4788024" y="2564904"/>
            <a:ext cx="1944216" cy="432048"/>
          </a:xfrm>
          <a:prstGeom prst="wedgeEllipseCallout">
            <a:avLst>
              <a:gd name="adj1" fmla="val -132439"/>
              <a:gd name="adj2" fmla="val 23571"/>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t>Ki?</a:t>
            </a:r>
            <a:endParaRPr lang="en-US" dirty="0" smtClean="0"/>
          </a:p>
        </p:txBody>
      </p:sp>
      <p:sp>
        <p:nvSpPr>
          <p:cNvPr id="29" name="Szövegdoboz 28"/>
          <p:cNvSpPr txBox="1"/>
          <p:nvPr/>
        </p:nvSpPr>
        <p:spPr>
          <a:xfrm>
            <a:off x="6876256" y="2924944"/>
            <a:ext cx="2267744" cy="800219"/>
          </a:xfrm>
          <a:prstGeom prst="rect">
            <a:avLst/>
          </a:prstGeom>
          <a:noFill/>
        </p:spPr>
        <p:txBody>
          <a:bodyPr wrap="square" rtlCol="0">
            <a:spAutoFit/>
          </a:bodyPr>
          <a:lstStyle/>
          <a:p>
            <a:r>
              <a:rPr lang="hu-HU" sz="1400" b="1" dirty="0" smtClean="0"/>
              <a:t>3</a:t>
            </a:r>
            <a:r>
              <a:rPr lang="hu-HU" dirty="0" smtClean="0"/>
              <a:t>. </a:t>
            </a:r>
            <a:r>
              <a:rPr lang="hu-HU" sz="1400" b="1" dirty="0" smtClean="0"/>
              <a:t>A PROGRAM ELŐKÉSZÍTÉSE, HELYZETELEMZÉSE</a:t>
            </a:r>
            <a:endParaRPr lang="en-US" sz="1400" dirty="0"/>
          </a:p>
        </p:txBody>
      </p:sp>
      <p:sp>
        <p:nvSpPr>
          <p:cNvPr id="30" name="Ellipszis feliratnak 29"/>
          <p:cNvSpPr/>
          <p:nvPr/>
        </p:nvSpPr>
        <p:spPr>
          <a:xfrm>
            <a:off x="3995936" y="3140968"/>
            <a:ext cx="2952328" cy="648072"/>
          </a:xfrm>
          <a:prstGeom prst="wedgeEllipseCallout">
            <a:avLst>
              <a:gd name="adj1" fmla="val -85487"/>
              <a:gd name="adj2" fmla="val -4112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tx1"/>
                </a:solidFill>
              </a:rPr>
              <a:t>Hogyan készíti elő?</a:t>
            </a:r>
            <a:endParaRPr lang="en-US" dirty="0" smtClean="0">
              <a:solidFill>
                <a:schemeClr val="tx1"/>
              </a:solidFill>
            </a:endParaRPr>
          </a:p>
        </p:txBody>
      </p:sp>
      <p:sp>
        <p:nvSpPr>
          <p:cNvPr id="31" name="Szövegdoboz 30"/>
          <p:cNvSpPr txBox="1"/>
          <p:nvPr/>
        </p:nvSpPr>
        <p:spPr>
          <a:xfrm>
            <a:off x="7164288" y="3933056"/>
            <a:ext cx="1979712" cy="738664"/>
          </a:xfrm>
          <a:prstGeom prst="rect">
            <a:avLst/>
          </a:prstGeom>
          <a:noFill/>
        </p:spPr>
        <p:txBody>
          <a:bodyPr wrap="square" rtlCol="0">
            <a:spAutoFit/>
          </a:bodyPr>
          <a:lstStyle/>
          <a:p>
            <a:r>
              <a:rPr lang="hu-HU" sz="1400" b="1" dirty="0" smtClean="0"/>
              <a:t>4. A PROGRAM RÉSZLETES BEMUTATÁSA</a:t>
            </a:r>
            <a:endParaRPr lang="en-US" sz="1400" b="1" dirty="0"/>
          </a:p>
        </p:txBody>
      </p:sp>
      <p:sp>
        <p:nvSpPr>
          <p:cNvPr id="32" name="Ellipszis feliratnak 31"/>
          <p:cNvSpPr/>
          <p:nvPr/>
        </p:nvSpPr>
        <p:spPr>
          <a:xfrm>
            <a:off x="3419872" y="3861048"/>
            <a:ext cx="3672408" cy="720080"/>
          </a:xfrm>
          <a:prstGeom prst="wedgeEllipseCallout">
            <a:avLst>
              <a:gd name="adj1" fmla="val -59195"/>
              <a:gd name="adj2" fmla="val -576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tx1"/>
                </a:solidFill>
              </a:rPr>
              <a:t>Hogyan valósítja meg?</a:t>
            </a:r>
            <a:endParaRPr lang="en-US" dirty="0" smtClean="0">
              <a:solidFill>
                <a:schemeClr val="tx1"/>
              </a:solidFill>
            </a:endParaRPr>
          </a:p>
        </p:txBody>
      </p:sp>
      <p:sp>
        <p:nvSpPr>
          <p:cNvPr id="33" name="Szövegdoboz 32"/>
          <p:cNvSpPr txBox="1"/>
          <p:nvPr/>
        </p:nvSpPr>
        <p:spPr>
          <a:xfrm>
            <a:off x="6588224" y="4725144"/>
            <a:ext cx="2555776" cy="738664"/>
          </a:xfrm>
          <a:prstGeom prst="rect">
            <a:avLst/>
          </a:prstGeom>
          <a:noFill/>
        </p:spPr>
        <p:txBody>
          <a:bodyPr wrap="square" rtlCol="0">
            <a:spAutoFit/>
          </a:bodyPr>
          <a:lstStyle/>
          <a:p>
            <a:r>
              <a:rPr lang="hu-HU" sz="1400" b="1" dirty="0" smtClean="0"/>
              <a:t>5. MONITOROZÁS, ÉRTÉKELÉS, VISSZACSATOLÁS</a:t>
            </a:r>
            <a:endParaRPr lang="en-US" sz="1400" b="1" dirty="0"/>
          </a:p>
        </p:txBody>
      </p:sp>
      <p:sp>
        <p:nvSpPr>
          <p:cNvPr id="34" name="Ellipszis feliratnak 33"/>
          <p:cNvSpPr/>
          <p:nvPr/>
        </p:nvSpPr>
        <p:spPr>
          <a:xfrm>
            <a:off x="3203848" y="4725144"/>
            <a:ext cx="3384376" cy="864096"/>
          </a:xfrm>
          <a:prstGeom prst="wedgeEllipseCallout">
            <a:avLst>
              <a:gd name="adj1" fmla="val -55881"/>
              <a:gd name="adj2" fmla="val -861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tx1"/>
                </a:solidFill>
              </a:rPr>
              <a:t>Hogyan biztosítja, hogy azt valósítja meg?</a:t>
            </a:r>
            <a:endParaRPr lang="en-US" dirty="0" smtClean="0">
              <a:solidFill>
                <a:schemeClr val="tx1"/>
              </a:solidFill>
            </a:endParaRPr>
          </a:p>
        </p:txBody>
      </p:sp>
      <p:sp>
        <p:nvSpPr>
          <p:cNvPr id="35" name="Szövegdoboz 34"/>
          <p:cNvSpPr txBox="1"/>
          <p:nvPr/>
        </p:nvSpPr>
        <p:spPr>
          <a:xfrm>
            <a:off x="6084168" y="5733256"/>
            <a:ext cx="3059832" cy="523220"/>
          </a:xfrm>
          <a:prstGeom prst="rect">
            <a:avLst/>
          </a:prstGeom>
          <a:noFill/>
        </p:spPr>
        <p:txBody>
          <a:bodyPr wrap="square" rtlCol="0">
            <a:spAutoFit/>
          </a:bodyPr>
          <a:lstStyle/>
          <a:p>
            <a:r>
              <a:rPr lang="hu-HU" sz="1400" b="1" dirty="0" smtClean="0"/>
              <a:t>6. BEKÜLDÖTT DOKUMENTUMOK LISTÁJA</a:t>
            </a:r>
            <a:endParaRPr lang="en-US" sz="1400" b="1" dirty="0"/>
          </a:p>
        </p:txBody>
      </p:sp>
      <p:sp>
        <p:nvSpPr>
          <p:cNvPr id="36" name="Ellipszis feliratnak 35"/>
          <p:cNvSpPr/>
          <p:nvPr/>
        </p:nvSpPr>
        <p:spPr>
          <a:xfrm>
            <a:off x="2771800" y="5661248"/>
            <a:ext cx="2880320" cy="720080"/>
          </a:xfrm>
          <a:prstGeom prst="wedgeEllipseCallout">
            <a:avLst>
              <a:gd name="adj1" fmla="val 61419"/>
              <a:gd name="adj2" fmla="val 4082"/>
            </a:avLst>
          </a:prstGeom>
          <a:gradFill>
            <a:gsLst>
              <a:gs pos="38000">
                <a:schemeClr val="accent1">
                  <a:tint val="66000"/>
                  <a:satMod val="160000"/>
                  <a:alpha val="2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smtClean="0">
                <a:solidFill>
                  <a:schemeClr val="tx1"/>
                </a:solidFill>
              </a:rPr>
              <a:t>1-5 alátámasztása</a:t>
            </a:r>
            <a:endParaRPr lang="en-US" dirty="0" smtClean="0">
              <a:solidFill>
                <a:schemeClr val="tx1"/>
              </a:solidFill>
            </a:endParaRPr>
          </a:p>
        </p:txBody>
      </p:sp>
      <p:sp>
        <p:nvSpPr>
          <p:cNvPr id="37" name="Szövegdoboz 36"/>
          <p:cNvSpPr txBox="1"/>
          <p:nvPr/>
        </p:nvSpPr>
        <p:spPr>
          <a:xfrm>
            <a:off x="4895528" y="1196752"/>
            <a:ext cx="4248472" cy="707886"/>
          </a:xfrm>
          <a:prstGeom prst="rect">
            <a:avLst/>
          </a:prstGeom>
          <a:noFill/>
        </p:spPr>
        <p:txBody>
          <a:bodyPr wrap="square" rtlCol="0">
            <a:spAutoFit/>
          </a:bodyPr>
          <a:lstStyle/>
          <a:p>
            <a:pPr algn="ctr"/>
            <a:r>
              <a:rPr lang="hu-HU" sz="2000" b="1" dirty="0" smtClean="0">
                <a:solidFill>
                  <a:schemeClr val="tx2">
                    <a:lumMod val="60000"/>
                    <a:lumOff val="40000"/>
                  </a:schemeClr>
                </a:solidFill>
              </a:rPr>
              <a:t>Program adatlap </a:t>
            </a:r>
          </a:p>
          <a:p>
            <a:pPr algn="ctr"/>
            <a:r>
              <a:rPr lang="hu-HU" sz="2000" dirty="0" smtClean="0"/>
              <a:t> </a:t>
            </a:r>
            <a:endParaRPr lang="en-US" sz="1600" dirty="0"/>
          </a:p>
        </p:txBody>
      </p:sp>
      <p:sp>
        <p:nvSpPr>
          <p:cNvPr id="18" name="Bal oldali kapcsos zárójel 17"/>
          <p:cNvSpPr/>
          <p:nvPr/>
        </p:nvSpPr>
        <p:spPr>
          <a:xfrm>
            <a:off x="2627784" y="2996952"/>
            <a:ext cx="504056" cy="172819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9" name="Kép 18"/>
          <p:cNvPicPr/>
          <p:nvPr/>
        </p:nvPicPr>
        <p:blipFill>
          <a:blip r:embed="rId2" cstate="email"/>
          <a:srcRect/>
          <a:stretch>
            <a:fillRect/>
          </a:stretch>
        </p:blipFill>
        <p:spPr bwMode="auto">
          <a:xfrm>
            <a:off x="395536" y="1844824"/>
            <a:ext cx="2160240" cy="3960440"/>
          </a:xfrm>
          <a:prstGeom prst="rect">
            <a:avLst/>
          </a:prstGeom>
          <a:noFill/>
          <a:ln w="9525">
            <a:noFill/>
            <a:miter lim="800000"/>
            <a:headEnd/>
            <a:tailEnd/>
          </a:ln>
        </p:spPr>
      </p:pic>
      <p:sp>
        <p:nvSpPr>
          <p:cNvPr id="20" name="Szövegdoboz 19"/>
          <p:cNvSpPr txBox="1"/>
          <p:nvPr/>
        </p:nvSpPr>
        <p:spPr>
          <a:xfrm>
            <a:off x="611560" y="1412776"/>
            <a:ext cx="4176464" cy="369332"/>
          </a:xfrm>
          <a:prstGeom prst="rect">
            <a:avLst/>
          </a:prstGeom>
          <a:noFill/>
        </p:spPr>
        <p:txBody>
          <a:bodyPr wrap="square" rtlCol="0">
            <a:spAutoFit/>
          </a:bodyPr>
          <a:lstStyle/>
          <a:p>
            <a:r>
              <a:rPr lang="hu-HU" dirty="0" smtClean="0"/>
              <a:t>Szakmai értékelés </a:t>
            </a:r>
            <a:r>
              <a:rPr lang="hu-HU" dirty="0" smtClean="0">
                <a:solidFill>
                  <a:srgbClr val="FF0000"/>
                </a:solidFill>
              </a:rPr>
              <a:t>≠</a:t>
            </a:r>
            <a:r>
              <a:rPr lang="hu-HU" dirty="0" smtClean="0"/>
              <a:t> Bizottsági döntés</a:t>
            </a:r>
            <a:endParaRPr lang="en-US" dirty="0"/>
          </a:p>
        </p:txBody>
      </p:sp>
      <p:sp>
        <p:nvSpPr>
          <p:cNvPr id="21" name="Téglalap 20"/>
          <p:cNvSpPr/>
          <p:nvPr/>
        </p:nvSpPr>
        <p:spPr>
          <a:xfrm>
            <a:off x="8100392" y="1268760"/>
            <a:ext cx="976549" cy="307777"/>
          </a:xfrm>
          <a:prstGeom prst="rect">
            <a:avLst/>
          </a:prstGeom>
        </p:spPr>
        <p:txBody>
          <a:bodyPr wrap="none">
            <a:spAutoFit/>
          </a:bodyPr>
          <a:lstStyle/>
          <a:p>
            <a:r>
              <a:rPr lang="hu-HU" sz="1400" dirty="0" smtClean="0"/>
              <a:t>(6 fejezet)</a:t>
            </a:r>
            <a:endParaRPr lang="hu-HU" sz="1400" dirty="0"/>
          </a:p>
        </p:txBody>
      </p:sp>
      <p:pic>
        <p:nvPicPr>
          <p:cNvPr id="23" name="Kép 22"/>
          <p:cNvPicPr/>
          <p:nvPr/>
        </p:nvPicPr>
        <p:blipFill>
          <a:blip r:embed="rId3" cstate="print"/>
          <a:srcRect/>
          <a:stretch>
            <a:fillRect/>
          </a:stretch>
        </p:blipFill>
        <p:spPr bwMode="auto">
          <a:xfrm>
            <a:off x="179512" y="188640"/>
            <a:ext cx="1512168" cy="576064"/>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sz="2800" dirty="0" smtClean="0"/>
              <a:t>          </a:t>
            </a:r>
            <a:r>
              <a:rPr lang="hu-HU" sz="2800" dirty="0" smtClean="0">
                <a:solidFill>
                  <a:schemeClr val="tx1"/>
                </a:solidFill>
              </a:rPr>
              <a:t>Kérelmek téma szerinti megoszlása</a:t>
            </a:r>
            <a:br>
              <a:rPr lang="hu-HU" sz="2800" dirty="0" smtClean="0">
                <a:solidFill>
                  <a:schemeClr val="tx1"/>
                </a:solidFill>
              </a:rPr>
            </a:br>
            <a:r>
              <a:rPr lang="hu-HU" sz="2000" dirty="0" smtClean="0">
                <a:solidFill>
                  <a:schemeClr val="tx1"/>
                </a:solidFill>
              </a:rPr>
              <a:t>(∑173)</a:t>
            </a:r>
            <a:endParaRPr lang="hu-HU" sz="2000" dirty="0">
              <a:solidFill>
                <a:schemeClr val="tx1"/>
              </a:solidFill>
            </a:endParaRPr>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
        <p:nvSpPr>
          <p:cNvPr id="6" name="Tartalom helye 5"/>
          <p:cNvSpPr>
            <a:spLocks noGrp="1"/>
          </p:cNvSpPr>
          <p:nvPr>
            <p:ph sz="quarter" idx="1"/>
          </p:nvPr>
        </p:nvSpPr>
        <p:spPr/>
        <p:txBody>
          <a:bodyPr/>
          <a:lstStyle/>
          <a:p>
            <a:pPr>
              <a:buNone/>
            </a:pPr>
            <a:endParaRPr lang="hu-HU" dirty="0" smtClean="0"/>
          </a:p>
          <a:p>
            <a:endParaRPr lang="hu-HU" dirty="0"/>
          </a:p>
        </p:txBody>
      </p:sp>
      <p:graphicFrame>
        <p:nvGraphicFramePr>
          <p:cNvPr id="7" name="Diagram 6"/>
          <p:cNvGraphicFramePr/>
          <p:nvPr/>
        </p:nvGraphicFramePr>
        <p:xfrm>
          <a:off x="179512" y="1340768"/>
          <a:ext cx="8712968" cy="50405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Diagram 8"/>
          <p:cNvGraphicFramePr/>
          <p:nvPr/>
        </p:nvGraphicFramePr>
        <p:xfrm>
          <a:off x="4572000" y="3717032"/>
          <a:ext cx="4248472" cy="259228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771800" y="188640"/>
            <a:ext cx="6064352" cy="1124744"/>
          </a:xfrm>
        </p:spPr>
        <p:txBody>
          <a:bodyPr>
            <a:noAutofit/>
          </a:bodyPr>
          <a:lstStyle/>
          <a:p>
            <a:r>
              <a:rPr lang="hu-HU" sz="2400" dirty="0" smtClean="0">
                <a:solidFill>
                  <a:schemeClr val="tx1"/>
                </a:solidFill>
              </a:rPr>
              <a:t>Drog prevenció,</a:t>
            </a:r>
            <a:br>
              <a:rPr lang="hu-HU" sz="2400" dirty="0" smtClean="0">
                <a:solidFill>
                  <a:schemeClr val="tx1"/>
                </a:solidFill>
              </a:rPr>
            </a:br>
            <a:r>
              <a:rPr lang="hu-HU" sz="2400" dirty="0" smtClean="0">
                <a:solidFill>
                  <a:schemeClr val="tx1"/>
                </a:solidFill>
              </a:rPr>
              <a:t> kortárssegítés, szenvedélybetegségek megelőzése (N=111)</a:t>
            </a:r>
            <a:endParaRPr lang="hu-HU" sz="2400" dirty="0">
              <a:solidFill>
                <a:schemeClr val="tx1"/>
              </a:solidFill>
            </a:endParaRPr>
          </a:p>
        </p:txBody>
      </p:sp>
      <p:sp>
        <p:nvSpPr>
          <p:cNvPr id="3" name="Tartalom helye 2"/>
          <p:cNvSpPr>
            <a:spLocks noGrp="1"/>
          </p:cNvSpPr>
          <p:nvPr>
            <p:ph sz="quarter" idx="1"/>
          </p:nvPr>
        </p:nvSpPr>
        <p:spPr>
          <a:xfrm>
            <a:off x="611560" y="2060848"/>
            <a:ext cx="8136904" cy="3534144"/>
          </a:xfrm>
        </p:spPr>
        <p:txBody>
          <a:bodyPr>
            <a:normAutofit/>
          </a:bodyPr>
          <a:lstStyle/>
          <a:p>
            <a:r>
              <a:rPr lang="hu-HU" sz="2000" dirty="0" smtClean="0"/>
              <a:t>Beérkezett kérelmek száma: 111 db (80 civil*,  24 szervezettől)</a:t>
            </a:r>
          </a:p>
          <a:p>
            <a:endParaRPr lang="hu-HU" sz="2000" dirty="0" smtClean="0"/>
          </a:p>
          <a:p>
            <a:r>
              <a:rPr lang="hu-HU" sz="2000" dirty="0" smtClean="0"/>
              <a:t>Támogatást kapott: 10 kérelem ( 7 civil, 10 szervezettől)</a:t>
            </a:r>
          </a:p>
          <a:p>
            <a:endParaRPr lang="hu-HU" sz="2000" dirty="0" smtClean="0"/>
          </a:p>
          <a:p>
            <a:r>
              <a:rPr lang="hu-HU" sz="2000" dirty="0" smtClean="0"/>
              <a:t>Formai okok miatt utasítottuk el: 15 db (6 civil, 6 szervezettől)</a:t>
            </a:r>
          </a:p>
          <a:p>
            <a:endParaRPr lang="hu-HU" sz="2000" dirty="0" smtClean="0"/>
          </a:p>
          <a:p>
            <a:r>
              <a:rPr lang="hu-HU" sz="2000" dirty="0" smtClean="0"/>
              <a:t>Nem kapott támogatást :  84 db (65 civil, 15 szervezettől)</a:t>
            </a:r>
          </a:p>
          <a:p>
            <a:endParaRPr lang="hu-HU" sz="2000" dirty="0" smtClean="0"/>
          </a:p>
          <a:p>
            <a:r>
              <a:rPr lang="hu-HU" sz="2000" dirty="0" smtClean="0"/>
              <a:t>Értékelés alatt: 2 db (2 civil, 2 szervezettől)</a:t>
            </a:r>
            <a:endParaRPr lang="hu-HU" sz="2000"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
        <p:nvSpPr>
          <p:cNvPr id="5" name="Szövegdoboz 4"/>
          <p:cNvSpPr txBox="1"/>
          <p:nvPr/>
        </p:nvSpPr>
        <p:spPr>
          <a:xfrm>
            <a:off x="4716016" y="6381328"/>
            <a:ext cx="4248472" cy="307777"/>
          </a:xfrm>
          <a:prstGeom prst="rect">
            <a:avLst/>
          </a:prstGeom>
          <a:noFill/>
        </p:spPr>
        <p:txBody>
          <a:bodyPr wrap="square" rtlCol="0">
            <a:spAutoFit/>
          </a:bodyPr>
          <a:lstStyle/>
          <a:p>
            <a:r>
              <a:rPr lang="hu-HU" sz="1400" dirty="0" smtClean="0"/>
              <a:t>* „civil” – egyesület, alapítvány</a:t>
            </a:r>
            <a:endParaRPr lang="en-U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200" dirty="0" smtClean="0">
                <a:solidFill>
                  <a:schemeClr val="tx1"/>
                </a:solidFill>
              </a:rPr>
              <a:t>Kimenet </a:t>
            </a:r>
            <a:r>
              <a:rPr lang="hu-HU" sz="1800" dirty="0" smtClean="0">
                <a:solidFill>
                  <a:schemeClr val="tx1"/>
                </a:solidFill>
              </a:rPr>
              <a:t>(N=173)</a:t>
            </a:r>
            <a:endParaRPr lang="hu-HU" sz="1800" dirty="0">
              <a:solidFill>
                <a:schemeClr val="tx1"/>
              </a:solidFill>
            </a:endParaRPr>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graphicFrame>
        <p:nvGraphicFramePr>
          <p:cNvPr id="7" name="Tartalom helye 6"/>
          <p:cNvGraphicFramePr>
            <a:graphicFrameLocks noGrp="1"/>
          </p:cNvGraphicFramePr>
          <p:nvPr>
            <p:ph sz="quarter" idx="1"/>
          </p:nvPr>
        </p:nvGraphicFramePr>
        <p:xfrm>
          <a:off x="251520" y="1628800"/>
          <a:ext cx="8504238" cy="4572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hu-HU" sz="2400" dirty="0" smtClean="0">
                <a:solidFill>
                  <a:schemeClr val="tx1"/>
                </a:solidFill>
              </a:rPr>
              <a:t>Ajánlást kapott kérelmek belső tartalmi eloszlása (N= 27)</a:t>
            </a:r>
            <a:endParaRPr lang="en-US" sz="2400" dirty="0">
              <a:solidFill>
                <a:schemeClr val="tx1"/>
              </a:solidFill>
            </a:endParaRPr>
          </a:p>
        </p:txBody>
      </p:sp>
      <p:graphicFrame>
        <p:nvGraphicFramePr>
          <p:cNvPr id="4" name="Diagram 3"/>
          <p:cNvGraphicFramePr/>
          <p:nvPr/>
        </p:nvGraphicFramePr>
        <p:xfrm>
          <a:off x="1043608" y="1628800"/>
          <a:ext cx="7272808" cy="43924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2800" dirty="0" smtClean="0">
                <a:solidFill>
                  <a:schemeClr val="tx1"/>
                </a:solidFill>
              </a:rPr>
              <a:t>Elutasítás jellemző indokai</a:t>
            </a:r>
            <a:endParaRPr lang="hu-HU" sz="2800" dirty="0">
              <a:solidFill>
                <a:schemeClr val="tx1"/>
              </a:solidFill>
            </a:endParaRPr>
          </a:p>
        </p:txBody>
      </p:sp>
      <p:sp>
        <p:nvSpPr>
          <p:cNvPr id="3" name="Tartalom helye 2"/>
          <p:cNvSpPr>
            <a:spLocks noGrp="1"/>
          </p:cNvSpPr>
          <p:nvPr>
            <p:ph sz="quarter" idx="1"/>
          </p:nvPr>
        </p:nvSpPr>
        <p:spPr>
          <a:xfrm>
            <a:off x="1403648" y="1916832"/>
            <a:ext cx="7402024" cy="4182216"/>
          </a:xfrm>
        </p:spPr>
        <p:txBody>
          <a:bodyPr>
            <a:normAutofit/>
          </a:bodyPr>
          <a:lstStyle/>
          <a:p>
            <a:r>
              <a:rPr lang="hu-HU" dirty="0" smtClean="0"/>
              <a:t>Célrendszer </a:t>
            </a:r>
          </a:p>
          <a:p>
            <a:r>
              <a:rPr lang="hu-HU" dirty="0" smtClean="0"/>
              <a:t>Célokhoz rendelt indikátorok</a:t>
            </a:r>
          </a:p>
          <a:p>
            <a:r>
              <a:rPr lang="hu-HU" dirty="0" smtClean="0"/>
              <a:t>Monitorozás</a:t>
            </a:r>
          </a:p>
          <a:p>
            <a:r>
              <a:rPr lang="hu-HU" dirty="0" smtClean="0"/>
              <a:t>Értékelés</a:t>
            </a:r>
          </a:p>
          <a:p>
            <a:r>
              <a:rPr lang="hu-HU" dirty="0" smtClean="0"/>
              <a:t>Adatkezelés – jogszabályi követelményeknek nem felelt meg (pl. szülői nyilatkozat írásos vagy képi adatrögzítés esetén 14 év alatt, ill. 14-16 között)</a:t>
            </a:r>
          </a:p>
          <a:p>
            <a:endParaRPr lang="hu-HU" dirty="0" smtClean="0"/>
          </a:p>
          <a:p>
            <a:endParaRPr lang="hu-HU" dirty="0"/>
          </a:p>
        </p:txBody>
      </p:sp>
      <p:pic>
        <p:nvPicPr>
          <p:cNvPr id="4" name="Kép 3"/>
          <p:cNvPicPr/>
          <p:nvPr/>
        </p:nvPicPr>
        <p:blipFill>
          <a:blip r:embed="rId2" cstate="print"/>
          <a:srcRect/>
          <a:stretch>
            <a:fillRect/>
          </a:stretch>
        </p:blipFill>
        <p:spPr bwMode="auto">
          <a:xfrm>
            <a:off x="251520" y="188640"/>
            <a:ext cx="1512168" cy="576064"/>
          </a:xfrm>
          <a:prstGeom prst="rect">
            <a:avLst/>
          </a:prstGeom>
          <a:noFill/>
          <a:ln w="9525">
            <a:noFill/>
            <a:miter lim="800000"/>
            <a:headEnd/>
            <a:tailEnd/>
          </a:ln>
        </p:spPr>
      </p:pic>
      <p:sp>
        <p:nvSpPr>
          <p:cNvPr id="5" name="Téglalap 4"/>
          <p:cNvSpPr/>
          <p:nvPr/>
        </p:nvSpPr>
        <p:spPr>
          <a:xfrm>
            <a:off x="1259632" y="1772816"/>
            <a:ext cx="5256584" cy="2088232"/>
          </a:xfrm>
          <a:prstGeom prst="rect">
            <a:avLst/>
          </a:prstGeom>
          <a:solidFill>
            <a:schemeClr val="accent1">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olgári">
  <a:themeElements>
    <a:clrScheme name="Egyéni 9. séma">
      <a:dk1>
        <a:sysClr val="windowText" lastClr="000000"/>
      </a:dk1>
      <a:lt1>
        <a:srgbClr val="FFFFFF"/>
      </a:lt1>
      <a:dk2>
        <a:srgbClr val="646B86"/>
      </a:dk2>
      <a:lt2>
        <a:srgbClr val="E7FFF2"/>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Polgári">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olgári">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4125</TotalTime>
  <Words>710</Words>
  <Application>Microsoft Office PowerPoint</Application>
  <PresentationFormat>Diavetítés a képernyőre (4:3 oldalarány)</PresentationFormat>
  <Paragraphs>95</Paragraphs>
  <Slides>13</Slides>
  <Notes>0</Notes>
  <HiddenSlides>7</HiddenSlides>
  <MMClips>0</MMClips>
  <ScaleCrop>false</ScaleCrop>
  <HeadingPairs>
    <vt:vector size="4" baseType="variant">
      <vt:variant>
        <vt:lpstr>Téma</vt:lpstr>
      </vt:variant>
      <vt:variant>
        <vt:i4>1</vt:i4>
      </vt:variant>
      <vt:variant>
        <vt:lpstr>Diacímek</vt:lpstr>
      </vt:variant>
      <vt:variant>
        <vt:i4>13</vt:i4>
      </vt:variant>
    </vt:vector>
  </HeadingPairs>
  <TitlesOfParts>
    <vt:vector size="14" baseType="lpstr">
      <vt:lpstr>Polgári</vt:lpstr>
      <vt:lpstr>1. dia</vt:lpstr>
      <vt:lpstr>2. dia</vt:lpstr>
      <vt:lpstr>Szakmai ajánlás?</vt:lpstr>
      <vt:lpstr>A szakmai vélemény kialakításához szükséges ismeretek</vt:lpstr>
      <vt:lpstr>          Kérelmek téma szerinti megoszlása (∑173)</vt:lpstr>
      <vt:lpstr>Drog prevenció,  kortárssegítés, szenvedélybetegségek megelőzése (N=111)</vt:lpstr>
      <vt:lpstr>Kimenet (N=173)</vt:lpstr>
      <vt:lpstr>Ajánlást kapott kérelmek belső tartalmi eloszlása (N= 27)</vt:lpstr>
      <vt:lpstr>Elutasítás jellemző indokai</vt:lpstr>
      <vt:lpstr>Elutasítás jellemző indokai</vt:lpstr>
      <vt:lpstr>Bevezetett, tervezett intézkedések</vt:lpstr>
      <vt:lpstr>12. dia</vt:lpstr>
      <vt:lpstr>13. dia</vt:lpstr>
    </vt:vector>
  </TitlesOfParts>
  <Company>OEK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Dömötör Diána</dc:creator>
  <cp:lastModifiedBy>.</cp:lastModifiedBy>
  <cp:revision>376</cp:revision>
  <dcterms:created xsi:type="dcterms:W3CDTF">2013-02-13T11:04:55Z</dcterms:created>
  <dcterms:modified xsi:type="dcterms:W3CDTF">2014-12-17T09:20:29Z</dcterms:modified>
</cp:coreProperties>
</file>