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0" r:id="rId4"/>
    <p:sldId id="261" r:id="rId5"/>
    <p:sldId id="262" r:id="rId6"/>
    <p:sldId id="267" r:id="rId7"/>
    <p:sldId id="263" r:id="rId8"/>
    <p:sldId id="268" r:id="rId9"/>
    <p:sldId id="269" r:id="rId10"/>
    <p:sldId id="264" r:id="rId11"/>
    <p:sldId id="258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-2352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ramintella:Dropbox:2013%20core%20group%20mtg:_Economic%20crisis:Econ%20crisis%20drug_received%20responses_12072013.xls" TargetMode="External"/><Relationship Id="rId2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500"/>
            </a:pPr>
            <a:r>
              <a:rPr lang="en-US" sz="3500"/>
              <a:t>In the last 4 years, how has work of your organization changed?</a:t>
            </a:r>
          </a:p>
        </c:rich>
      </c:tx>
      <c:layout>
        <c:manualLayout>
          <c:xMode val="edge"/>
          <c:yMode val="edge"/>
          <c:x val="0.136418819358107"/>
          <c:y val="0.016317098961249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0651341300802437"/>
          <c:y val="0.174242343674934"/>
          <c:w val="0.703065462924984"/>
          <c:h val="0.700757251736149"/>
        </c:manualLayout>
      </c:layout>
      <c:barChart>
        <c:barDir val="col"/>
        <c:grouping val="stacked"/>
        <c:varyColors val="0"/>
        <c:ser>
          <c:idx val="0"/>
          <c:order val="0"/>
          <c:tx>
            <c:v>Difficult to answer</c:v>
          </c:tx>
          <c:invertIfNegative val="0"/>
          <c:cat>
            <c:strRef>
              <c:f>'Question 5'!$A$4:$A$5</c:f>
              <c:strCache>
                <c:ptCount val="2"/>
                <c:pt idx="0">
                  <c:v>Funding for the organization</c:v>
                </c:pt>
                <c:pt idx="1">
                  <c:v>Services of your organizations</c:v>
                </c:pt>
              </c:strCache>
            </c:strRef>
          </c:cat>
          <c:val>
            <c:numRef>
              <c:f>'Question 5'!$F$4:$F$5</c:f>
              <c:numCache>
                <c:formatCode>General</c:formatCode>
                <c:ptCount val="2"/>
                <c:pt idx="0">
                  <c:v>2.0</c:v>
                </c:pt>
                <c:pt idx="1">
                  <c:v>3.0</c:v>
                </c:pt>
              </c:numCache>
            </c:numRef>
          </c:val>
        </c:ser>
        <c:ser>
          <c:idx val="1"/>
          <c:order val="1"/>
          <c:tx>
            <c:v>Significant reduction</c:v>
          </c:tx>
          <c:invertIfNegative val="0"/>
          <c:cat>
            <c:strRef>
              <c:f>'Question 5'!$A$4:$A$5</c:f>
              <c:strCache>
                <c:ptCount val="2"/>
                <c:pt idx="0">
                  <c:v>Funding for the organization</c:v>
                </c:pt>
                <c:pt idx="1">
                  <c:v>Services of your organizations</c:v>
                </c:pt>
              </c:strCache>
            </c:strRef>
          </c:cat>
          <c:val>
            <c:numRef>
              <c:f>'Question 5'!$E$4:$E$5</c:f>
              <c:numCache>
                <c:formatCode>General</c:formatCode>
                <c:ptCount val="2"/>
                <c:pt idx="0">
                  <c:v>24.0</c:v>
                </c:pt>
                <c:pt idx="1">
                  <c:v>10.0</c:v>
                </c:pt>
              </c:numCache>
            </c:numRef>
          </c:val>
        </c:ser>
        <c:ser>
          <c:idx val="2"/>
          <c:order val="2"/>
          <c:tx>
            <c:v>No major changes</c:v>
          </c:tx>
          <c:invertIfNegative val="0"/>
          <c:cat>
            <c:strRef>
              <c:f>'Question 5'!$A$4:$A$5</c:f>
              <c:strCache>
                <c:ptCount val="2"/>
                <c:pt idx="0">
                  <c:v>Funding for the organization</c:v>
                </c:pt>
                <c:pt idx="1">
                  <c:v>Services of your organizations</c:v>
                </c:pt>
              </c:strCache>
            </c:strRef>
          </c:cat>
          <c:val>
            <c:numRef>
              <c:f>'Question 5'!$D$4:$D$5</c:f>
              <c:numCache>
                <c:formatCode>General</c:formatCode>
                <c:ptCount val="2"/>
                <c:pt idx="0">
                  <c:v>11.0</c:v>
                </c:pt>
                <c:pt idx="1">
                  <c:v>20.0</c:v>
                </c:pt>
              </c:numCache>
            </c:numRef>
          </c:val>
        </c:ser>
        <c:ser>
          <c:idx val="3"/>
          <c:order val="3"/>
          <c:tx>
            <c:v>Significant increase</c:v>
          </c:tx>
          <c:invertIfNegative val="0"/>
          <c:cat>
            <c:strRef>
              <c:f>'Question 5'!$A$4:$A$5</c:f>
              <c:strCache>
                <c:ptCount val="2"/>
                <c:pt idx="0">
                  <c:v>Funding for the organization</c:v>
                </c:pt>
                <c:pt idx="1">
                  <c:v>Services of your organizations</c:v>
                </c:pt>
              </c:strCache>
            </c:strRef>
          </c:cat>
          <c:val>
            <c:numRef>
              <c:f>'Question 5'!$C$4:$C$5</c:f>
              <c:numCache>
                <c:formatCode>General</c:formatCode>
                <c:ptCount val="2"/>
                <c:pt idx="0">
                  <c:v>4.0</c:v>
                </c:pt>
                <c:pt idx="1">
                  <c:v>9.0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100277368"/>
        <c:axId val="2103967080"/>
      </c:barChart>
      <c:catAx>
        <c:axId val="21002773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2000"/>
            </a:pPr>
            <a:endParaRPr lang="en-US"/>
          </a:p>
        </c:txPr>
        <c:crossAx val="21039670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103967080"/>
        <c:scaling>
          <c:orientation val="minMax"/>
          <c:max val="40.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2500"/>
            </a:pPr>
            <a:endParaRPr lang="en-US"/>
          </a:p>
        </c:txPr>
        <c:crossAx val="2100277368"/>
        <c:crossesAt val="1.0"/>
        <c:crossBetween val="between"/>
        <c:minorUnit val="10.0"/>
      </c:valAx>
    </c:plotArea>
    <c:legend>
      <c:legendPos val="r"/>
      <c:layout>
        <c:manualLayout>
          <c:xMode val="edge"/>
          <c:yMode val="edge"/>
          <c:x val="0.783525205900986"/>
          <c:y val="0.266252410275549"/>
          <c:w val="0.20306528494283"/>
          <c:h val="0.662877402500466"/>
        </c:manualLayout>
      </c:layout>
      <c:overlay val="0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0.09739</cdr:y>
    </cdr:from>
    <cdr:to>
      <cdr:x>0.12629</cdr:x>
      <cdr:y>0.18617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626271"/>
          <a:ext cx="1097076" cy="5709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000" i="1" dirty="0" smtClean="0"/>
            <a:t># NGOs</a:t>
          </a:r>
          <a:endParaRPr lang="en-US" sz="2000" i="1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4A3B2F-099C-DB49-A3B4-E1853DE8BABA}" type="datetimeFigureOut">
              <a:rPr lang="en-US" smtClean="0"/>
              <a:t>09/12/13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FBEA44-7707-524D-8A1F-0C7492AE9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5592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GB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F0BB73-FB89-4B26-A6DE-37E55C7069EB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F0BB73-FB89-4B26-A6DE-37E55C7069EB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F0BB73-FB89-4B26-A6DE-37E55C7069EB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F0BB73-FB89-4B26-A6DE-37E55C7069EB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BB909-A399-094F-A2BE-7EAA28BCAEB9}" type="datetimeFigureOut">
              <a:rPr lang="en-US" smtClean="0"/>
              <a:t>09/12/13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F77-82A5-8C4E-927E-C05F26808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00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BB909-A399-094F-A2BE-7EAA28BCAEB9}" type="datetimeFigureOut">
              <a:rPr lang="en-US" smtClean="0"/>
              <a:t>09/12/13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F77-82A5-8C4E-927E-C05F26808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584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BB909-A399-094F-A2BE-7EAA28BCAEB9}" type="datetimeFigureOut">
              <a:rPr lang="en-US" smtClean="0"/>
              <a:t>09/12/13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F77-82A5-8C4E-927E-C05F26808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811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BB909-A399-094F-A2BE-7EAA28BCAEB9}" type="datetimeFigureOut">
              <a:rPr lang="en-US" smtClean="0"/>
              <a:t>09/12/13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F77-82A5-8C4E-927E-C05F26808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323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BB909-A399-094F-A2BE-7EAA28BCAEB9}" type="datetimeFigureOut">
              <a:rPr lang="en-US" smtClean="0"/>
              <a:t>09/12/13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F77-82A5-8C4E-927E-C05F26808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179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BB909-A399-094F-A2BE-7EAA28BCAEB9}" type="datetimeFigureOut">
              <a:rPr lang="en-US" smtClean="0"/>
              <a:t>09/12/13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F77-82A5-8C4E-927E-C05F26808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673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BB909-A399-094F-A2BE-7EAA28BCAEB9}" type="datetimeFigureOut">
              <a:rPr lang="en-US" smtClean="0"/>
              <a:t>09/12/13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F77-82A5-8C4E-927E-C05F26808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594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BB909-A399-094F-A2BE-7EAA28BCAEB9}" type="datetimeFigureOut">
              <a:rPr lang="en-US" smtClean="0"/>
              <a:t>09/12/13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F77-82A5-8C4E-927E-C05F26808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218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BB909-A399-094F-A2BE-7EAA28BCAEB9}" type="datetimeFigureOut">
              <a:rPr lang="en-US" smtClean="0"/>
              <a:t>09/12/13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F77-82A5-8C4E-927E-C05F26808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580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BB909-A399-094F-A2BE-7EAA28BCAEB9}" type="datetimeFigureOut">
              <a:rPr lang="en-US" smtClean="0"/>
              <a:t>09/12/13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F77-82A5-8C4E-927E-C05F26808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557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BB909-A399-094F-A2BE-7EAA28BCAEB9}" type="datetimeFigureOut">
              <a:rPr lang="en-US" smtClean="0"/>
              <a:t>09/12/13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F77-82A5-8C4E-927E-C05F26808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057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5BB909-A399-094F-A2BE-7EAA28BCAEB9}" type="datetimeFigureOut">
              <a:rPr lang="en-US" smtClean="0"/>
              <a:t>09/12/13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F77-82A5-8C4E-927E-C05F26808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089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Civil Society Forum on Drugs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Engagement with HDG and input on UNGASS 2016-related processes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85387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UNGASS and High Level Segment: Process recommendations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GB" dirty="0" smtClean="0"/>
              <a:t>Joint work plan with the EU Presidencies</a:t>
            </a:r>
          </a:p>
          <a:p>
            <a:r>
              <a:rPr lang="en-GB" smtClean="0"/>
              <a:t>Structured channel civil society input EU position</a:t>
            </a:r>
            <a:endParaRPr lang="en-GB" dirty="0" smtClean="0"/>
          </a:p>
          <a:p>
            <a:pPr lvl="0"/>
            <a:r>
              <a:rPr lang="en-GB" dirty="0"/>
              <a:t>F</a:t>
            </a:r>
            <a:r>
              <a:rPr lang="en-GB" dirty="0" smtClean="0"/>
              <a:t>ormalised civil society engagement at the High Level Segment </a:t>
            </a:r>
          </a:p>
          <a:p>
            <a:pPr lvl="0"/>
            <a:r>
              <a:rPr lang="en-GB" dirty="0"/>
              <a:t>C</a:t>
            </a:r>
            <a:r>
              <a:rPr lang="en-GB" dirty="0" smtClean="0"/>
              <a:t>ivil society representatives on delegations</a:t>
            </a:r>
          </a:p>
          <a:p>
            <a:r>
              <a:rPr lang="en-GB" dirty="0" smtClean="0"/>
              <a:t>Civil society task force</a:t>
            </a:r>
          </a:p>
          <a:p>
            <a:r>
              <a:rPr lang="en-GB" dirty="0" smtClean="0"/>
              <a:t>Sharing EU example civil society engagement</a:t>
            </a:r>
          </a:p>
          <a:p>
            <a:pPr lvl="0"/>
            <a:r>
              <a:rPr lang="en-GB" dirty="0" smtClean="0"/>
              <a:t>Improved </a:t>
            </a:r>
            <a:r>
              <a:rPr lang="en-GB" dirty="0"/>
              <a:t>coordination between </a:t>
            </a:r>
            <a:r>
              <a:rPr lang="en-GB" dirty="0" smtClean="0"/>
              <a:t>HDG </a:t>
            </a:r>
            <a:r>
              <a:rPr lang="en-GB" dirty="0"/>
              <a:t>and Vienna representatives 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00772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contacts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civilsocietyforum_</a:t>
            </a:r>
            <a:r>
              <a:rPr lang="en-US" dirty="0" err="1" smtClean="0">
                <a:solidFill>
                  <a:srgbClr val="0000FF"/>
                </a:solidFill>
              </a:rPr>
              <a:t>coregroup</a:t>
            </a:r>
            <a:r>
              <a:rPr lang="en-US" dirty="0" smtClean="0"/>
              <a:t>@</a:t>
            </a:r>
            <a:br>
              <a:rPr lang="en-US" dirty="0" smtClean="0"/>
            </a:br>
            <a:r>
              <a:rPr lang="en-US" dirty="0" err="1" smtClean="0"/>
              <a:t>googlegroups.com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http://</a:t>
            </a:r>
            <a:r>
              <a:rPr lang="en-US" dirty="0" err="1" smtClean="0"/>
              <a:t>ec.europa.eu</a:t>
            </a:r>
            <a:r>
              <a:rPr lang="en-US" dirty="0" smtClean="0"/>
              <a:t>/justice/</a:t>
            </a:r>
            <a:br>
              <a:rPr lang="en-US" dirty="0" smtClean="0"/>
            </a:br>
            <a:r>
              <a:rPr lang="en-US" dirty="0" smtClean="0"/>
              <a:t>anti-drugs/</a:t>
            </a:r>
            <a:r>
              <a:rPr lang="en-US" dirty="0" smtClean="0">
                <a:solidFill>
                  <a:srgbClr val="0000FF"/>
                </a:solidFill>
              </a:rPr>
              <a:t>civil-society</a:t>
            </a:r>
            <a:r>
              <a:rPr lang="en-US" dirty="0" smtClean="0"/>
              <a:t>/</a:t>
            </a:r>
            <a:r>
              <a:rPr lang="en-US" dirty="0" err="1" smtClean="0"/>
              <a:t>index_en.htm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0040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Civil Society Forum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0565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A platform </a:t>
            </a:r>
            <a:r>
              <a:rPr lang="en-US" dirty="0"/>
              <a:t>for </a:t>
            </a:r>
            <a:r>
              <a:rPr lang="en-US" dirty="0" smtClean="0"/>
              <a:t>informal </a:t>
            </a:r>
            <a:r>
              <a:rPr lang="en-US" dirty="0"/>
              <a:t>exchanges of views and information between the Commission and civil society </a:t>
            </a:r>
            <a:r>
              <a:rPr lang="en-US" dirty="0" err="1" smtClean="0"/>
              <a:t>organisations</a:t>
            </a:r>
            <a:endParaRPr lang="en-US" dirty="0" smtClean="0"/>
          </a:p>
          <a:p>
            <a:r>
              <a:rPr lang="en-US" dirty="0" smtClean="0"/>
              <a:t>40 members / meeting once per year</a:t>
            </a:r>
            <a:endParaRPr lang="en-US" dirty="0"/>
          </a:p>
          <a:p>
            <a:r>
              <a:rPr lang="en-US" dirty="0" smtClean="0"/>
              <a:t>Working groups: HDG, Standard implementation, and UNGASS</a:t>
            </a:r>
          </a:p>
          <a:p>
            <a:r>
              <a:rPr lang="en-US" dirty="0" smtClean="0"/>
              <a:t>We offer grass-root experiences, implementation of major part of drug demand services</a:t>
            </a:r>
          </a:p>
          <a:p>
            <a:r>
              <a:rPr lang="en-US" dirty="0" smtClean="0"/>
              <a:t>We seek involvement in drug policy dialogue </a:t>
            </a:r>
          </a:p>
          <a:p>
            <a:pPr lvl="1"/>
            <a:r>
              <a:rPr lang="en-US" dirty="0" smtClean="0"/>
              <a:t>Engagement foreseen in EU Drug Action Plan</a:t>
            </a:r>
          </a:p>
          <a:p>
            <a:pPr lvl="1"/>
            <a:r>
              <a:rPr lang="en-US" dirty="0" smtClean="0"/>
              <a:t>Welcome </a:t>
            </a:r>
            <a:r>
              <a:rPr lang="en-US" dirty="0" smtClean="0"/>
              <a:t>Lithuanian EU Presidency’s work on engagement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228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  <a:cs typeface="+mj-cs"/>
              </a:rPr>
              <a:t>Our Concept on the Meaningful Involvement of CSF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10000"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at least one representative of the CSF should attend the meetings of the HDG with an observer status; 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 the CSF representative should have the possibility to make a comment in the end of the meetings on behalf of the Forum;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the CSF shall recommend the Presidency to put items on the agenda of the HDG meetings;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the EU Commission should provide funding to attend the HDG meetings and work with the Presidencies;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wider engagement with general civil society in Europe and other </a:t>
            </a:r>
            <a:r>
              <a:rPr lang="en-US" dirty="0" err="1" smtClean="0">
                <a:ea typeface="+mn-ea"/>
                <a:cs typeface="+mn-cs"/>
              </a:rPr>
              <a:t>NGO’s</a:t>
            </a:r>
            <a:r>
              <a:rPr lang="en-US" dirty="0" smtClean="0">
                <a:ea typeface="+mn-ea"/>
                <a:cs typeface="+mn-cs"/>
              </a:rPr>
              <a:t> working in the fields </a:t>
            </a:r>
            <a:r>
              <a:rPr lang="en-US" smtClean="0">
                <a:ea typeface="+mn-ea"/>
                <a:cs typeface="+mn-cs"/>
              </a:rPr>
              <a:t>of drugs</a:t>
            </a:r>
            <a:endParaRPr lang="en-US" dirty="0" smtClean="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796356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  <a:cs typeface="+mj-cs"/>
              </a:rPr>
              <a:t>Subject Areas for CSF Contribution to the HDG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32375"/>
          </a:xfrm>
        </p:spPr>
        <p:txBody>
          <a:bodyPr rtlCol="0">
            <a:normAutofit fontScale="70000" lnSpcReduction="20000"/>
          </a:bodyPr>
          <a:lstStyle/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b="1" dirty="0" smtClean="0">
                <a:ea typeface="+mn-ea"/>
                <a:cs typeface="+mn-cs"/>
              </a:rPr>
              <a:t>Broadening Gap in the Funding and Support of Evidence-based Social and Public Health Services - </a:t>
            </a:r>
            <a:r>
              <a:rPr lang="en-US" dirty="0" smtClean="0">
                <a:ea typeface="+mn-ea"/>
                <a:cs typeface="+mn-cs"/>
              </a:rPr>
              <a:t>In November we launched a survey among civil society organizations to assess the impact of the financial crisis on both drug use trends and funding for public health and social services (ongoing)</a:t>
            </a:r>
            <a:endParaRPr lang="en-US" b="1" dirty="0" smtClean="0">
              <a:ea typeface="+mn-ea"/>
              <a:cs typeface="+mn-cs"/>
            </a:endParaRP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b="1" dirty="0" smtClean="0">
                <a:ea typeface="+mn-ea"/>
                <a:cs typeface="+mn-cs"/>
              </a:rPr>
              <a:t>New Psychoactive Substances </a:t>
            </a:r>
            <a:r>
              <a:rPr lang="en-US" dirty="0" smtClean="0">
                <a:ea typeface="+mn-ea"/>
                <a:cs typeface="+mn-cs"/>
              </a:rPr>
              <a:t>– some CSF members have launched specific programs, services &amp; conducted research in this area (early 2014)</a:t>
            </a:r>
            <a:endParaRPr lang="en-US" b="1" dirty="0" smtClean="0">
              <a:ea typeface="+mn-ea"/>
              <a:cs typeface="+mn-cs"/>
            </a:endParaRP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b="1" dirty="0" smtClean="0">
                <a:ea typeface="+mn-ea"/>
                <a:cs typeface="+mn-cs"/>
              </a:rPr>
              <a:t>UNGASS </a:t>
            </a:r>
            <a:r>
              <a:rPr lang="en-US" dirty="0" smtClean="0">
                <a:ea typeface="+mn-ea"/>
                <a:cs typeface="+mn-cs"/>
              </a:rPr>
              <a:t>– the WG 2 produced a paper with 6 recommendations to improve the EU’s contribution (ongoing)</a:t>
            </a:r>
            <a:endParaRPr lang="en-US" b="1" dirty="0" smtClean="0">
              <a:ea typeface="+mn-ea"/>
              <a:cs typeface="+mn-cs"/>
            </a:endParaRP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b="1" dirty="0" smtClean="0">
                <a:ea typeface="+mn-ea"/>
                <a:cs typeface="+mn-cs"/>
              </a:rPr>
              <a:t>Quality Standards Recommendations</a:t>
            </a:r>
            <a:r>
              <a:rPr lang="en-US" dirty="0" smtClean="0">
                <a:ea typeface="+mn-ea"/>
                <a:cs typeface="+mn-cs"/>
              </a:rPr>
              <a:t> – helps member states to prioritize limited resources on evidence-based interventions (second half of 2014)  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b="1" dirty="0" smtClean="0">
                <a:ea typeface="+mn-ea"/>
                <a:cs typeface="+mn-cs"/>
              </a:rPr>
              <a:t>Law enforcement indicators</a:t>
            </a:r>
            <a:r>
              <a:rPr lang="en-US" dirty="0" smtClean="0">
                <a:ea typeface="+mn-ea"/>
                <a:cs typeface="+mn-cs"/>
              </a:rPr>
              <a:t> – the EU drug strategy states that current indicators of supply reduction must be improved (second half of 2014)</a:t>
            </a:r>
          </a:p>
        </p:txBody>
      </p:sp>
    </p:spTree>
    <p:extLst>
      <p:ext uri="{BB962C8B-B14F-4D97-AF65-F5344CB8AC3E}">
        <p14:creationId xmlns:p14="http://schemas.microsoft.com/office/powerpoint/2010/main" val="14440948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  <a:cs typeface="+mj-cs"/>
              </a:rPr>
              <a:t>Preliminary results of our survey on the impact of the crisis (40 responses)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670899" y="1600200"/>
            <a:ext cx="8015901" cy="4525963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n-US" dirty="0"/>
              <a:t>In most member states NGOs perceive significant funding gap in prevention, treatment, rehabilitation and harm </a:t>
            </a:r>
            <a:r>
              <a:rPr lang="en-US" dirty="0" smtClean="0"/>
              <a:t>reduction</a:t>
            </a:r>
          </a:p>
          <a:p>
            <a:pPr>
              <a:defRPr/>
            </a:pPr>
            <a:endParaRPr lang="en-US" dirty="0"/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Funding of NGOs dropped, services were affected in many member states</a:t>
            </a:r>
          </a:p>
        </p:txBody>
      </p:sp>
    </p:spTree>
    <p:extLst>
      <p:ext uri="{BB962C8B-B14F-4D97-AF65-F5344CB8AC3E}">
        <p14:creationId xmlns:p14="http://schemas.microsoft.com/office/powerpoint/2010/main" val="19340879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88970185"/>
              </p:ext>
            </p:extLst>
          </p:nvPr>
        </p:nvGraphicFramePr>
        <p:xfrm>
          <a:off x="189856" y="220395"/>
          <a:ext cx="8686800" cy="643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123709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UNGASS-related civil society position: Outcome documents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Civil society involvement </a:t>
            </a:r>
            <a:endParaRPr lang="en-GB" dirty="0" smtClean="0"/>
          </a:p>
          <a:p>
            <a:r>
              <a:rPr lang="en-GB" dirty="0" smtClean="0"/>
              <a:t>Harm reduction</a:t>
            </a:r>
          </a:p>
          <a:p>
            <a:r>
              <a:rPr lang="en-GB" dirty="0" smtClean="0"/>
              <a:t>Innovative approaches</a:t>
            </a:r>
          </a:p>
          <a:p>
            <a:r>
              <a:rPr lang="en-GB" dirty="0"/>
              <a:t>Essential medicines</a:t>
            </a:r>
          </a:p>
          <a:p>
            <a:r>
              <a:rPr lang="en-GB" dirty="0" smtClean="0"/>
              <a:t>Impact </a:t>
            </a:r>
            <a:r>
              <a:rPr lang="en-GB" dirty="0"/>
              <a:t>of economic crisis in national drug </a:t>
            </a:r>
            <a:r>
              <a:rPr lang="en-GB" dirty="0" smtClean="0"/>
              <a:t>policies</a:t>
            </a:r>
          </a:p>
          <a:p>
            <a:r>
              <a:rPr lang="en-GB" dirty="0" smtClean="0"/>
              <a:t>Inclusion of measurable indicators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12968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UNGASS and High Level Segment: </a:t>
            </a:r>
            <a:br>
              <a:rPr lang="en-GB" dirty="0" smtClean="0"/>
            </a:br>
            <a:r>
              <a:rPr lang="en-GB" dirty="0" smtClean="0"/>
              <a:t>Content recommendations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Direct involvement of people who use drugs</a:t>
            </a:r>
          </a:p>
          <a:p>
            <a:r>
              <a:rPr lang="en-US" dirty="0" smtClean="0"/>
              <a:t>Direct </a:t>
            </a:r>
            <a:r>
              <a:rPr lang="en-US" dirty="0"/>
              <a:t>involvement of families and partners of drug users, children of drug users and former drug users </a:t>
            </a:r>
            <a:endParaRPr lang="en-US" dirty="0" smtClean="0"/>
          </a:p>
          <a:p>
            <a:r>
              <a:rPr lang="en-US" dirty="0" smtClean="0"/>
              <a:t>Meaningful engagement civil society</a:t>
            </a:r>
          </a:p>
          <a:p>
            <a:r>
              <a:rPr lang="en-US" dirty="0" smtClean="0"/>
              <a:t>Broaden </a:t>
            </a:r>
            <a:r>
              <a:rPr lang="en-US" dirty="0"/>
              <a:t>the measures used to assess the success of drug control policy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724417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UNGASS and High Level Segment: </a:t>
            </a:r>
            <a:br>
              <a:rPr lang="en-GB" dirty="0" smtClean="0"/>
            </a:br>
            <a:r>
              <a:rPr lang="en-GB" dirty="0" smtClean="0"/>
              <a:t>Content recommendations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Acknowledge that the UN General Assembly target to reduce HIV infections among people who inject drugs by 50% by 2015 has not been achieved</a:t>
            </a:r>
            <a:endParaRPr lang="en-US" dirty="0" smtClean="0"/>
          </a:p>
          <a:p>
            <a:r>
              <a:rPr lang="en-US" dirty="0" smtClean="0"/>
              <a:t>Greater </a:t>
            </a:r>
            <a:r>
              <a:rPr lang="en-US" dirty="0"/>
              <a:t>involvement of other UN </a:t>
            </a:r>
            <a:r>
              <a:rPr lang="en-US" dirty="0" smtClean="0"/>
              <a:t>agencies</a:t>
            </a:r>
          </a:p>
          <a:p>
            <a:r>
              <a:rPr lang="en-US" dirty="0" smtClean="0"/>
              <a:t>Acknowledge the </a:t>
            </a:r>
            <a:r>
              <a:rPr lang="en-US" dirty="0"/>
              <a:t>freedom of individual countries to experiment with innovative approaches</a:t>
            </a:r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79102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596</TotalTime>
  <Words>584</Words>
  <Application>Microsoft Macintosh PowerPoint</Application>
  <PresentationFormat>On-screen Show (4:3)</PresentationFormat>
  <Paragraphs>63</Paragraphs>
  <Slides>11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Civil Society Forum on Drugs </vt:lpstr>
      <vt:lpstr>Civil Society Forum </vt:lpstr>
      <vt:lpstr>Our Concept on the Meaningful Involvement of CSF</vt:lpstr>
      <vt:lpstr>Subject Areas for CSF Contribution to the HDG</vt:lpstr>
      <vt:lpstr>Preliminary results of our survey on the impact of the crisis (40 responses)</vt:lpstr>
      <vt:lpstr>PowerPoint Presentation</vt:lpstr>
      <vt:lpstr>UNGASS-related civil society position: Outcome documents</vt:lpstr>
      <vt:lpstr>UNGASS and High Level Segment:  Content recommendations</vt:lpstr>
      <vt:lpstr>UNGASS and High Level Segment:  Content recommendations</vt:lpstr>
      <vt:lpstr>UNGASS and High Level Segment: Process recommendations</vt:lpstr>
      <vt:lpstr>Our contacts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Civil Society Forum on Drugs </dc:title>
  <dc:creator>Raminta Stuikyte</dc:creator>
  <cp:lastModifiedBy>Raminta Stuikyte</cp:lastModifiedBy>
  <cp:revision>5</cp:revision>
  <dcterms:created xsi:type="dcterms:W3CDTF">2013-12-08T21:25:44Z</dcterms:created>
  <dcterms:modified xsi:type="dcterms:W3CDTF">2013-12-09T09:04:03Z</dcterms:modified>
</cp:coreProperties>
</file>